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5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1306" r:id="rId2"/>
    <p:sldId id="1359" r:id="rId3"/>
    <p:sldId id="2862" r:id="rId4"/>
    <p:sldId id="2346" r:id="rId5"/>
    <p:sldId id="1130" r:id="rId6"/>
    <p:sldId id="1142" r:id="rId7"/>
    <p:sldId id="1143" r:id="rId8"/>
    <p:sldId id="1144" r:id="rId9"/>
    <p:sldId id="1362" r:id="rId10"/>
    <p:sldId id="2347" r:id="rId11"/>
    <p:sldId id="2857" r:id="rId12"/>
    <p:sldId id="2859" r:id="rId13"/>
    <p:sldId id="2858" r:id="rId14"/>
    <p:sldId id="2296" r:id="rId15"/>
    <p:sldId id="2313" r:id="rId16"/>
    <p:sldId id="2298" r:id="rId17"/>
    <p:sldId id="2860" r:id="rId18"/>
    <p:sldId id="2318" r:id="rId19"/>
    <p:sldId id="2322" r:id="rId20"/>
    <p:sldId id="2323" r:id="rId21"/>
    <p:sldId id="2283" r:id="rId22"/>
    <p:sldId id="2340" r:id="rId23"/>
    <p:sldId id="2353" r:id="rId24"/>
    <p:sldId id="2348" r:id="rId25"/>
    <p:sldId id="2349" r:id="rId26"/>
    <p:sldId id="2350" r:id="rId27"/>
    <p:sldId id="2351" r:id="rId28"/>
    <p:sldId id="2352" r:id="rId29"/>
    <p:sldId id="2354" r:id="rId30"/>
    <p:sldId id="2355" r:id="rId31"/>
    <p:sldId id="2356" r:id="rId32"/>
    <p:sldId id="2357" r:id="rId33"/>
    <p:sldId id="2358" r:id="rId34"/>
    <p:sldId id="2359" r:id="rId35"/>
    <p:sldId id="2360" r:id="rId36"/>
    <p:sldId id="2361" r:id="rId37"/>
    <p:sldId id="2363" r:id="rId38"/>
    <p:sldId id="2364" r:id="rId39"/>
    <p:sldId id="2861" r:id="rId40"/>
    <p:sldId id="2317" r:id="rId41"/>
    <p:sldId id="2316" r:id="rId42"/>
    <p:sldId id="1361" r:id="rId43"/>
    <p:sldId id="2366" r:id="rId44"/>
    <p:sldId id="2370" r:id="rId45"/>
    <p:sldId id="2373" r:id="rId46"/>
    <p:sldId id="2374" r:id="rId47"/>
    <p:sldId id="2376" r:id="rId48"/>
    <p:sldId id="2377" r:id="rId49"/>
    <p:sldId id="2371" r:id="rId50"/>
    <p:sldId id="2379" r:id="rId51"/>
    <p:sldId id="2380" r:id="rId52"/>
    <p:sldId id="2378" r:id="rId53"/>
    <p:sldId id="2372" r:id="rId54"/>
    <p:sldId id="2381" r:id="rId55"/>
    <p:sldId id="2856" r:id="rId56"/>
    <p:sldId id="2853" r:id="rId57"/>
    <p:sldId id="2854" r:id="rId58"/>
    <p:sldId id="2855" r:id="rId59"/>
  </p:sldIdLst>
  <p:sldSz cx="9144000" cy="5715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0" userDrawn="1">
          <p15:clr>
            <a:srgbClr val="A4A3A4"/>
          </p15:clr>
        </p15:guide>
        <p15:guide id="2" pos="295" userDrawn="1">
          <p15:clr>
            <a:srgbClr val="A4A3A4"/>
          </p15:clr>
        </p15:guide>
        <p15:guide id="3" pos="179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B92"/>
    <a:srgbClr val="941100"/>
    <a:srgbClr val="212121"/>
    <a:srgbClr val="005493"/>
    <a:srgbClr val="FF2F92"/>
    <a:srgbClr val="9437FF"/>
    <a:srgbClr val="73FEFF"/>
    <a:srgbClr val="ED3C64"/>
    <a:srgbClr val="FF9300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74" autoAdjust="0"/>
    <p:restoredTop sz="84677" autoAdjust="0"/>
  </p:normalViewPr>
  <p:slideViewPr>
    <p:cSldViewPr>
      <p:cViewPr varScale="1">
        <p:scale>
          <a:sx n="119" d="100"/>
          <a:sy n="119" d="100"/>
        </p:scale>
        <p:origin x="2016" y="184"/>
      </p:cViewPr>
      <p:guideLst>
        <p:guide orient="horz" pos="2480"/>
        <p:guide pos="295"/>
        <p:guide pos="1791"/>
      </p:guideLst>
    </p:cSldViewPr>
  </p:slideViewPr>
  <p:outlineViewPr>
    <p:cViewPr>
      <p:scale>
        <a:sx n="33" d="100"/>
        <a:sy n="33" d="100"/>
      </p:scale>
      <p:origin x="0" y="-57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6" d="100"/>
          <a:sy n="96" d="100"/>
        </p:scale>
        <p:origin x="304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84E5B-0B7C-A143-A087-04B582FC4BEF}" type="datetimeFigureOut">
              <a:rPr kumimoji="1" lang="zh-CN" altLang="en-US" smtClean="0"/>
              <a:t>2023/11/14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370ED-3FEA-E543-9D41-DF20FAD76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5191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7DB94-E0DE-4F0F-A9B7-54654CD8C8B1}" type="datetimeFigureOut">
              <a:rPr lang="zh-CN" altLang="en-US" smtClean="0"/>
              <a:t>2023/11/14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4A077-83E9-49A7-9F59-234D78BD69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265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018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288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319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519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892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6332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(CPU</a:t>
            </a:r>
            <a:r>
              <a:rPr kumimoji="1" lang="zh-CN" altLang="en-US" dirty="0"/>
              <a:t>轮询资源浪费</a:t>
            </a:r>
            <a:r>
              <a:rPr kumimoji="1" lang="en-US" altLang="zh-CN" dirty="0"/>
              <a:t>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0152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不能，因为不同进程有独立地址空间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0119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4008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8867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9727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81060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288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70AB4-697E-431B-AD8A-E96BEA942AD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70AB4-697E-431B-AD8A-E96BEA942AD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70AB4-697E-431B-AD8A-E96BEA942AD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70AB4-697E-431B-AD8A-E96BEA942AD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1835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011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603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8"/>
            <a:ext cx="7772400" cy="1225021"/>
          </a:xfrm>
        </p:spPr>
        <p:txBody>
          <a:bodyPr>
            <a:normAutofit/>
          </a:bodyPr>
          <a:lstStyle>
            <a:lvl1pPr algn="ctr">
              <a:defRPr sz="4400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9FA25068-95BE-F84A-896E-9E89F94348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lvl1pPr algn="ctr">
              <a:defRPr sz="1100"/>
            </a:lvl1pPr>
          </a:lstStyle>
          <a:p>
            <a:r>
              <a:rPr lang="zh-CN" altLang="en-US" dirty="0"/>
              <a:t>上海交通大学并行与分布式系统研究所（</a:t>
            </a:r>
            <a:r>
              <a:rPr lang="en-US" altLang="zh-CN" dirty="0"/>
              <a:t>IPADS@SJTU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146142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  <a:latin typeface="+mj-lt"/>
                <a:ea typeface="+mj-ea"/>
                <a:cs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20000"/>
              </a:lnSpc>
              <a:defRPr sz="2400" b="1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lnSpc>
                <a:spcPct val="120000"/>
              </a:lnSpc>
              <a:defRPr sz="20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20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80527" y="439062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066DE83E-C489-9340-8A6C-F2C63F8574DC}"/>
              </a:ext>
            </a:extLst>
          </p:cNvPr>
          <p:cNvSpPr/>
          <p:nvPr userDrawn="1"/>
        </p:nvSpPr>
        <p:spPr>
          <a:xfrm rot="5400000">
            <a:off x="-160702" y="599536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6608DAFC-F7CB-BF45-A12C-3E5B3C7488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/>
          <a:lstStyle>
            <a:lvl1pPr algn="ctr">
              <a:defRPr sz="1100"/>
            </a:lvl1pPr>
          </a:lstStyle>
          <a:p>
            <a:r>
              <a:rPr lang="zh-CN" altLang="en-US" dirty="0"/>
              <a:t>上海交通大学并行与分布式系统研究所（</a:t>
            </a:r>
            <a:r>
              <a:rPr lang="en-US" altLang="zh-CN" dirty="0"/>
              <a:t>IPADS@SJTU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949560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A8EE614D-B549-154F-943F-0F3919AB5939}"/>
              </a:ext>
            </a:extLst>
          </p:cNvPr>
          <p:cNvSpPr/>
          <p:nvPr userDrawn="1"/>
        </p:nvSpPr>
        <p:spPr>
          <a:xfrm rot="5400000">
            <a:off x="-160703" y="3920373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222B87CB-0BF3-3A40-9555-EFDE39840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4694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4DC863AB-1CA3-014A-96B6-C1A16FEA03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090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微软雅黑 Light" panose="020B0502040204020203" pitchFamily="34" charset="-122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itchFamily="34" charset="0"/>
        <a:buChar char="•"/>
        <a:defRPr sz="2600" b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legalcod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5" Type="http://schemas.openxmlformats.org/officeDocument/2006/relationships/tags" Target="../tags/tag8.xml"/><Relationship Id="rId15" Type="http://schemas.openxmlformats.org/officeDocument/2006/relationships/notesSlide" Target="../notesSlides/notesSlide5.xml"/><Relationship Id="rId10" Type="http://schemas.openxmlformats.org/officeDocument/2006/relationships/tags" Target="../tags/tag13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tags" Target="../tags/tag29.xml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12" Type="http://schemas.openxmlformats.org/officeDocument/2006/relationships/tags" Target="../tags/tag28.xml"/><Relationship Id="rId17" Type="http://schemas.openxmlformats.org/officeDocument/2006/relationships/notesSlide" Target="../notesSlides/notesSlide6.xml"/><Relationship Id="rId2" Type="http://schemas.openxmlformats.org/officeDocument/2006/relationships/tags" Target="../tags/tag18.xml"/><Relationship Id="rId16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tags" Target="../tags/tag27.xml"/><Relationship Id="rId5" Type="http://schemas.openxmlformats.org/officeDocument/2006/relationships/tags" Target="../tags/tag21.xml"/><Relationship Id="rId15" Type="http://schemas.openxmlformats.org/officeDocument/2006/relationships/tags" Target="../tags/tag31.xml"/><Relationship Id="rId10" Type="http://schemas.openxmlformats.org/officeDocument/2006/relationships/tags" Target="../tags/tag26.xml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tags" Target="../tags/tag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C7C6228-E47F-EA4B-8DD8-28647C76D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20996"/>
            <a:ext cx="7772400" cy="1225021"/>
          </a:xfrm>
        </p:spPr>
        <p:txBody>
          <a:bodyPr>
            <a:norm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4800" dirty="0"/>
              <a:t>进程间通信</a:t>
            </a: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A89EB2B2-D46F-2643-A072-954E7921B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412362"/>
            <a:ext cx="7772400" cy="122502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上海交通大学并行与分布式系统研究所</a:t>
            </a: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kumimoji="1" lang="en-US" altLang="zh-CN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ipads.se.sjtu.edu.cn</a:t>
            </a:r>
            <a:endParaRPr kumimoji="1" lang="en" altLang="zh-CN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3A70DCB-3E4D-4449-82B8-441C200ABD6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52120" y="252561"/>
            <a:ext cx="1362088" cy="492009"/>
          </a:xfrm>
          <a:prstGeom prst="rect">
            <a:avLst/>
          </a:prstGeom>
        </p:spPr>
      </p:pic>
      <p:pic>
        <p:nvPicPr>
          <p:cNvPr id="8" name="Picture 6" descr="http://korean.onlinesjtu.com/%E6%A0%A1%E5%BE%BD%E7%B3%BB%E5%88%97/%E7%BC%A9%E5%B0%8F%E7%89%88/%E8%93%9D%E8%89%B2%E7%B3%BB%20%E5%B0%8F%E5%B0%BA%E5%AF%B8%E6%A0%A1%E5%BE%BD%E5%B1%95%E5%BC%80%E5%BC%8F%20(10mm%E4%BB%A5%E4%B8%8B%E4%BD%BF%E7%94%A8)%20%5b%E8%BD%AC%E6%8D%A2%5d.png">
            <a:extLst>
              <a:ext uri="{FF2B5EF4-FFF2-40B4-BE49-F238E27FC236}">
                <a16:creationId xmlns:a16="http://schemas.microsoft.com/office/drawing/2014/main" id="{9D0C1772-9C9E-534B-9410-16BA28CA6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282539"/>
            <a:ext cx="1642840" cy="4320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06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26"/>
    </mc:Choice>
    <mc:Fallback xmlns="">
      <p:transition spd="slow" advTm="1162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2FE8C7-46F2-8342-A193-908914831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使用多个进程的应用程序</a:t>
            </a:r>
            <a:r>
              <a:rPr kumimoji="1" lang="en-US" altLang="zh-CN" dirty="0"/>
              <a:t>/</a:t>
            </a:r>
            <a:r>
              <a:rPr kumimoji="1" lang="zh-CN" altLang="en-US" dirty="0"/>
              <a:t>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BA8C6E-F029-1A4A-B959-2D7A2F331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应用程序</a:t>
            </a:r>
            <a:r>
              <a:rPr kumimoji="1" lang="en-US" altLang="zh-CN" dirty="0"/>
              <a:t>/</a:t>
            </a:r>
            <a:r>
              <a:rPr kumimoji="1" lang="zh-CN" altLang="en-US" dirty="0"/>
              <a:t>系统可选择使用不同进程来运行不同模块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优势</a:t>
            </a:r>
            <a:r>
              <a:rPr kumimoji="1" lang="en-US" altLang="zh-CN" dirty="0"/>
              <a:t>-1</a:t>
            </a:r>
            <a:r>
              <a:rPr kumimoji="1" lang="zh-CN" altLang="en-US" dirty="0"/>
              <a:t>：功能模块化，避免重复造轮子（如数据库、界面绘制）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优势</a:t>
            </a:r>
            <a:r>
              <a:rPr kumimoji="1" lang="en-US" altLang="zh-CN" dirty="0"/>
              <a:t>-2</a:t>
            </a:r>
            <a:r>
              <a:rPr kumimoji="1" lang="zh-CN" altLang="en-US" dirty="0"/>
              <a:t>：增强模块间隔离，增强安全保障（敏感数据的隔离）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优势</a:t>
            </a:r>
            <a:r>
              <a:rPr kumimoji="1" lang="en-US" altLang="zh-CN" dirty="0"/>
              <a:t>-3</a:t>
            </a:r>
            <a:r>
              <a:rPr kumimoji="1" lang="zh-CN" altLang="en-US" dirty="0"/>
              <a:t>：提高应用容错能力，限制故障在模块间的传播</a:t>
            </a:r>
            <a:endParaRPr kumimoji="1" lang="en-US" altLang="zh-CN" dirty="0"/>
          </a:p>
          <a:p>
            <a:r>
              <a:rPr kumimoji="1" lang="zh-CN" altLang="en-US" dirty="0"/>
              <a:t>然而不同进程拥有不同的内存地址空间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进程与进程之间无法直接进行通信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需要一种进程间通信的方式</a:t>
            </a:r>
            <a:endParaRPr kumimoji="1" lang="en-US" altLang="zh-CN" dirty="0"/>
          </a:p>
          <a:p>
            <a:pPr lvl="2"/>
            <a:r>
              <a:rPr kumimoji="1" lang="en-US" altLang="zh-CN" b="1" dirty="0">
                <a:solidFill>
                  <a:schemeClr val="accent1"/>
                </a:solidFill>
              </a:rPr>
              <a:t>IPC</a:t>
            </a:r>
            <a:r>
              <a:rPr kumimoji="1" lang="zh-CN" altLang="en-US" dirty="0"/>
              <a:t>：</a:t>
            </a:r>
            <a:r>
              <a:rPr kumimoji="1" lang="en-US" altLang="zh-CN" dirty="0"/>
              <a:t>Inter-Process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Communication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64109E-E34E-B747-8C66-78EFC4A10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3A2CD7-7827-9849-BF60-3E9D1DFF71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pic>
        <p:nvPicPr>
          <p:cNvPr id="1028" name="Picture 4" descr="Leading Trainers of Robot Operating System (ROS) Fundamentals Course|  Expert Training Program in Robot Operating System (ROS) Fundamentals |  SpringPeople">
            <a:extLst>
              <a:ext uri="{FF2B5EF4-FFF2-40B4-BE49-F238E27FC236}">
                <a16:creationId xmlns:a16="http://schemas.microsoft.com/office/drawing/2014/main" id="{ED0E0B24-D73E-FA38-4801-35AE8F037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100" y="4009628"/>
            <a:ext cx="1936700" cy="51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785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9C1004-FDC5-BF1E-2928-0A6981CC6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示例：基于管道的进程间通信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17C54D-3F1A-056D-5087-FF9013509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711764E5-2D1A-0DB3-78C9-05BD1428E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04" y="1218535"/>
            <a:ext cx="7128792" cy="4366385"/>
          </a:xfrm>
        </p:spPr>
      </p:pic>
    </p:spTree>
    <p:extLst>
      <p:ext uri="{BB962C8B-B14F-4D97-AF65-F5344CB8AC3E}">
        <p14:creationId xmlns:p14="http://schemas.microsoft.com/office/powerpoint/2010/main" val="3864321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82D166-3921-FF47-A5F6-66AFDB6C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管道</a:t>
            </a:r>
            <a:r>
              <a:rPr kumimoji="1" lang="en-US" altLang="zh-CN" dirty="0"/>
              <a:t>pipe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CD9D90-0197-B94C-A208-974C2C618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900263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/>
              <a:t>管道是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等系统中常见的进程间通信机制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两个进程间的一根通信通道（无格式的数据）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一端向里投递，另一端接收 </a:t>
            </a:r>
            <a:endParaRPr kumimoji="1" lang="en-US" altLang="zh-CN" dirty="0"/>
          </a:p>
          <a:p>
            <a:r>
              <a:rPr kumimoji="1" lang="zh-CN" altLang="en-US" dirty="0"/>
              <a:t>命令行常用</a:t>
            </a:r>
            <a:r>
              <a:rPr kumimoji="1" lang="en-US" altLang="zh-CN" dirty="0"/>
              <a:t>:</a:t>
            </a:r>
            <a:r>
              <a:rPr kumimoji="1" lang="zh-CN" altLang="en-US" dirty="0"/>
              <a:t> 常见的命令</a:t>
            </a:r>
            <a:r>
              <a:rPr kumimoji="1" lang="en-US" altLang="zh-CN" dirty="0"/>
              <a:t>  ls | grep </a:t>
            </a:r>
          </a:p>
          <a:p>
            <a:endParaRPr kumimoji="1" lang="en-US" altLang="zh-CN" dirty="0"/>
          </a:p>
          <a:p>
            <a:r>
              <a:rPr lang="en-US" altLang="zh-CN" dirty="0"/>
              <a:t>Linux</a:t>
            </a:r>
            <a:r>
              <a:rPr lang="zh-CN" altLang="en-US" dirty="0"/>
              <a:t>系统调用</a:t>
            </a:r>
            <a:endParaRPr lang="en-US" altLang="zh-CN" dirty="0"/>
          </a:p>
          <a:p>
            <a:pPr lvl="1"/>
            <a:r>
              <a:rPr lang="en-US" altLang="zh-CN" dirty="0"/>
              <a:t>pipe()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Noto Sans SC"/>
              </a:rPr>
              <a:t> 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Noto Sans SC"/>
              </a:rPr>
              <a:t>用于创建一个匿名管道</a:t>
            </a:r>
            <a:endParaRPr lang="en-US" altLang="zh-CN" b="0" i="0" dirty="0">
              <a:solidFill>
                <a:srgbClr val="24292F"/>
              </a:solidFill>
              <a:effectLst/>
              <a:latin typeface="Noto Sans SC"/>
            </a:endParaRPr>
          </a:p>
          <a:p>
            <a:pPr lvl="1"/>
            <a:r>
              <a:rPr lang="en-US" altLang="zh-CN" dirty="0" err="1"/>
              <a:t>mkfifo</a:t>
            </a:r>
            <a:r>
              <a:rPr lang="en-US" altLang="zh-CN" dirty="0"/>
              <a:t>()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Noto Sans SC"/>
              </a:rPr>
              <a:t> 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Noto Sans SC"/>
              </a:rPr>
              <a:t>用于创建一个命名管道</a:t>
            </a: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2DC931-5026-434C-BF14-31E7B2F89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9EA992-5F29-A74B-B670-706F70D8D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12A7AAB-04E9-A245-80D5-50BBCC640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3220932"/>
            <a:ext cx="4702863" cy="50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06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F40519-3E26-6E98-BA89-DB3E29E4C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示例：基于消息队列的进程间通信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37258624-C9B1-FB32-40AF-876779B0E2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78" y="1195224"/>
            <a:ext cx="4083814" cy="403854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51DBE7-327A-D288-A17E-EF02DEBC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FFD842C-525F-0565-B32B-28987321A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195224"/>
            <a:ext cx="3843126" cy="403854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8A510C1-4FF3-38A5-4CD0-F037274B61F1}"/>
              </a:ext>
            </a:extLst>
          </p:cNvPr>
          <p:cNvSpPr txBox="1"/>
          <p:nvPr/>
        </p:nvSpPr>
        <p:spPr>
          <a:xfrm>
            <a:off x="1955383" y="527982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ea"/>
              </a:rPr>
              <a:t>发送进程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8F404E5-9AAD-C86E-7E41-D65856EF5E5E}"/>
              </a:ext>
            </a:extLst>
          </p:cNvPr>
          <p:cNvSpPr txBox="1"/>
          <p:nvPr/>
        </p:nvSpPr>
        <p:spPr>
          <a:xfrm>
            <a:off x="6134877" y="527982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ea"/>
              </a:rPr>
              <a:t>接收进程</a:t>
            </a:r>
          </a:p>
        </p:txBody>
      </p:sp>
    </p:spTree>
    <p:extLst>
      <p:ext uri="{BB962C8B-B14F-4D97-AF65-F5344CB8AC3E}">
        <p14:creationId xmlns:p14="http://schemas.microsoft.com/office/powerpoint/2010/main" val="1701334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82D166-3921-FF47-A5F6-66AFDB6C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消息队列</a:t>
            </a:r>
            <a:r>
              <a:rPr kumimoji="1" lang="en-US" altLang="zh-CN" dirty="0"/>
              <a:t>:</a:t>
            </a:r>
            <a:r>
              <a:rPr kumimoji="1" lang="zh-CN" altLang="en-US" dirty="0"/>
              <a:t> 带类型的消息传递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CD9D90-0197-B94C-A208-974C2C618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7571184" cy="3828256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消息队列</a:t>
            </a:r>
            <a:r>
              <a:rPr kumimoji="1" lang="en-US" altLang="zh-CN" dirty="0"/>
              <a:t>:</a:t>
            </a:r>
            <a:r>
              <a:rPr kumimoji="1" lang="zh-CN" altLang="en-US" dirty="0"/>
              <a:t> 以链表的方式组织消息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信箱为内核中维护的消息队列结构体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任何有权限的进程都可以访问队列，写入或者读取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支持异步通信 </a:t>
            </a:r>
            <a:r>
              <a:rPr kumimoji="1" lang="en-US" altLang="zh-CN" dirty="0"/>
              <a:t>(</a:t>
            </a:r>
            <a:r>
              <a:rPr kumimoji="1" lang="zh-CN" altLang="en-US" dirty="0"/>
              <a:t>非阻塞</a:t>
            </a:r>
            <a:r>
              <a:rPr kumimoji="1" lang="en-US" altLang="zh-CN" dirty="0"/>
              <a:t>)</a:t>
            </a:r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消息的格式</a:t>
            </a:r>
            <a:r>
              <a:rPr kumimoji="1" lang="en-US" altLang="zh-CN" dirty="0"/>
              <a:t>:</a:t>
            </a:r>
            <a:r>
              <a:rPr kumimoji="1" lang="zh-CN" altLang="en-US" dirty="0"/>
              <a:t> 类型 </a:t>
            </a:r>
            <a:r>
              <a:rPr kumimoji="1" lang="en-US" altLang="zh-CN" dirty="0"/>
              <a:t>+</a:t>
            </a:r>
            <a:r>
              <a:rPr kumimoji="1" lang="zh-CN" altLang="en-US" dirty="0"/>
              <a:t> 数据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类型：由一个整型表示，具体的意义由应用程序决定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2DC931-5026-434C-BF14-31E7B2F89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9EA992-5F29-A74B-B670-706F70D8D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E66142-933E-B841-9748-0FA84AB13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2787178"/>
            <a:ext cx="3962400" cy="1559119"/>
          </a:xfrm>
          <a:prstGeom prst="rect">
            <a:avLst/>
          </a:prstGeom>
        </p:spPr>
      </p:pic>
      <p:sp>
        <p:nvSpPr>
          <p:cNvPr id="7" name="圆角矩形 6">
            <a:extLst>
              <a:ext uri="{FF2B5EF4-FFF2-40B4-BE49-F238E27FC236}">
                <a16:creationId xmlns:a16="http://schemas.microsoft.com/office/drawing/2014/main" id="{C25EB64A-EEEC-F747-80DA-ECE9398925B5}"/>
              </a:ext>
            </a:extLst>
          </p:cNvPr>
          <p:cNvSpPr/>
          <p:nvPr/>
        </p:nvSpPr>
        <p:spPr>
          <a:xfrm>
            <a:off x="7164288" y="432599"/>
            <a:ext cx="1728192" cy="18722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err="1">
                <a:solidFill>
                  <a:schemeClr val="tx1"/>
                </a:solidFill>
              </a:rPr>
              <a:t>ftok</a:t>
            </a:r>
            <a:r>
              <a:rPr lang="en-US" altLang="zh-CN" sz="2000" dirty="0">
                <a:solidFill>
                  <a:schemeClr val="tx1"/>
                </a:solidFill>
              </a:rPr>
              <a:t>();</a:t>
            </a:r>
            <a:endParaRPr kumimoji="1" lang="en-US" altLang="zh-CN" sz="2000" dirty="0">
              <a:solidFill>
                <a:schemeClr val="tx1"/>
              </a:solidFill>
            </a:endParaRPr>
          </a:p>
          <a:p>
            <a:r>
              <a:rPr kumimoji="1" lang="en-US" altLang="zh-CN" sz="2000" dirty="0" err="1">
                <a:solidFill>
                  <a:schemeClr val="tx1"/>
                </a:solidFill>
              </a:rPr>
              <a:t>msgget</a:t>
            </a:r>
            <a:r>
              <a:rPr kumimoji="1" lang="en-US" altLang="zh-CN" sz="2000" dirty="0">
                <a:solidFill>
                  <a:schemeClr val="tx1"/>
                </a:solidFill>
              </a:rPr>
              <a:t>();</a:t>
            </a:r>
          </a:p>
          <a:p>
            <a:r>
              <a:rPr kumimoji="1" lang="en-US" altLang="zh-CN" sz="2000" dirty="0" err="1">
                <a:solidFill>
                  <a:schemeClr val="tx1"/>
                </a:solidFill>
              </a:rPr>
              <a:t>msgsnd</a:t>
            </a:r>
            <a:r>
              <a:rPr kumimoji="1" lang="en-US" altLang="zh-CN" sz="2000" dirty="0">
                <a:solidFill>
                  <a:schemeClr val="tx1"/>
                </a:solidFill>
              </a:rPr>
              <a:t>();</a:t>
            </a:r>
          </a:p>
          <a:p>
            <a:r>
              <a:rPr lang="en-US" altLang="zh-CN" sz="2000" dirty="0" err="1">
                <a:solidFill>
                  <a:schemeClr val="tx1"/>
                </a:solidFill>
              </a:rPr>
              <a:t>msgrcv</a:t>
            </a:r>
            <a:r>
              <a:rPr lang="en-US" altLang="zh-CN" sz="2000" dirty="0">
                <a:solidFill>
                  <a:schemeClr val="tx1"/>
                </a:solidFill>
              </a:rPr>
              <a:t>();</a:t>
            </a:r>
          </a:p>
          <a:p>
            <a:r>
              <a:rPr lang="en-US" altLang="zh-CN" sz="2000" dirty="0" err="1">
                <a:solidFill>
                  <a:schemeClr val="tx1"/>
                </a:solidFill>
              </a:rPr>
              <a:t>msgctl</a:t>
            </a:r>
            <a:r>
              <a:rPr lang="en-US" altLang="zh-CN" sz="2000" dirty="0">
                <a:solidFill>
                  <a:schemeClr val="tx1"/>
                </a:solidFill>
              </a:rPr>
              <a:t>();</a:t>
            </a:r>
            <a:endParaRPr kumimoji="1" lang="zh-CN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223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82D166-3921-FF47-A5F6-66AFDB6C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消息队列：带类型的消息传递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CD9D90-0197-B94C-A208-974C2C618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540223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/>
              <a:t>消息队列的组织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基本遵循</a:t>
            </a:r>
            <a:r>
              <a:rPr kumimoji="1" lang="en-US" altLang="zh-CN" dirty="0"/>
              <a:t>FIFO</a:t>
            </a:r>
            <a:r>
              <a:rPr kumimoji="1" lang="zh-CN" altLang="en-US" dirty="0"/>
              <a:t> </a:t>
            </a:r>
            <a:r>
              <a:rPr kumimoji="1" lang="en-US" altLang="zh-CN" dirty="0"/>
              <a:t>(First-In-First-Out)</a:t>
            </a:r>
            <a:r>
              <a:rPr kumimoji="1" lang="zh-CN" altLang="en-US" dirty="0"/>
              <a:t>先进先出原则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消息队列的写入：增加在队列尾部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消息队列的读取：默认从队首获取消息</a:t>
            </a:r>
            <a:endParaRPr kumimoji="1" lang="en-US" altLang="zh-CN" dirty="0"/>
          </a:p>
          <a:p>
            <a:r>
              <a:rPr kumimoji="1" lang="zh-CN" altLang="en-US" dirty="0"/>
              <a:t>允许按照类型查询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Recv</a:t>
            </a:r>
            <a:r>
              <a:rPr kumimoji="1" lang="en-US" altLang="zh-CN" dirty="0"/>
              <a:t>(A,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chemeClr val="accent1"/>
                </a:solidFill>
              </a:rPr>
              <a:t>type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message)</a:t>
            </a:r>
          </a:p>
          <a:p>
            <a:pPr lvl="1"/>
            <a:r>
              <a:rPr kumimoji="1" lang="zh-CN" altLang="en-US" dirty="0"/>
              <a:t>类型为</a:t>
            </a:r>
            <a:r>
              <a:rPr kumimoji="1" lang="en-US" altLang="zh-CN" dirty="0"/>
              <a:t>0</a:t>
            </a:r>
            <a:r>
              <a:rPr kumimoji="1" lang="zh-CN" altLang="en-US" dirty="0"/>
              <a:t>时返回第一个消息 </a:t>
            </a:r>
            <a:r>
              <a:rPr kumimoji="1" lang="en-US" altLang="zh-CN" dirty="0"/>
              <a:t>(FIFO)</a:t>
            </a:r>
          </a:p>
          <a:p>
            <a:pPr lvl="1"/>
            <a:r>
              <a:rPr kumimoji="1" lang="zh-CN" altLang="en-US" dirty="0"/>
              <a:t>类型有值时按照类型查询消息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如</a:t>
            </a:r>
            <a:r>
              <a:rPr kumimoji="1" lang="en-US" altLang="zh-CN" dirty="0"/>
              <a:t>type</a:t>
            </a:r>
            <a:r>
              <a:rPr kumimoji="1" lang="zh-CN" altLang="en-US" dirty="0"/>
              <a:t>为正数，则返回第一个类型为</a:t>
            </a:r>
            <a:r>
              <a:rPr kumimoji="1" lang="en-US" altLang="zh-CN" dirty="0"/>
              <a:t>type</a:t>
            </a:r>
            <a:r>
              <a:rPr kumimoji="1" lang="zh-CN" altLang="en-US" dirty="0"/>
              <a:t>的消息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2DC931-5026-434C-BF14-31E7B2F89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9EA992-5F29-A74B-B670-706F70D8D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8421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82D166-3921-FF47-A5F6-66AFDB6C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消息队列 </a:t>
            </a:r>
            <a:r>
              <a:rPr kumimoji="1" lang="en-US" altLang="zh-CN" dirty="0"/>
              <a:t>VS.</a:t>
            </a:r>
            <a:r>
              <a:rPr kumimoji="1" lang="zh-CN" altLang="en-US" dirty="0"/>
              <a:t> 管道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CD9D90-0197-B94C-A208-974C2C618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4176464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sz="1800" dirty="0"/>
              <a:t>消息格式</a:t>
            </a:r>
            <a:r>
              <a:rPr kumimoji="1" lang="en-US" altLang="zh-CN" sz="1800" dirty="0"/>
              <a:t>:</a:t>
            </a:r>
          </a:p>
          <a:p>
            <a:pPr lvl="1"/>
            <a:r>
              <a:rPr kumimoji="1" lang="zh-CN" altLang="en-US" sz="1600" dirty="0"/>
              <a:t>消息队列</a:t>
            </a:r>
            <a:r>
              <a:rPr kumimoji="1" lang="en-US" altLang="zh-CN" sz="1600" dirty="0"/>
              <a:t>:</a:t>
            </a:r>
            <a:r>
              <a:rPr kumimoji="1" lang="zh-CN" altLang="en-US" sz="1600" dirty="0"/>
              <a:t> 带类型的数据</a:t>
            </a:r>
            <a:endParaRPr kumimoji="1" lang="en-US" altLang="zh-CN" sz="1600" dirty="0"/>
          </a:p>
          <a:p>
            <a:pPr lvl="1"/>
            <a:r>
              <a:rPr kumimoji="1" lang="zh-CN" altLang="en-US" sz="1600" dirty="0"/>
              <a:t>管道</a:t>
            </a:r>
            <a:r>
              <a:rPr kumimoji="1" lang="en-US" altLang="zh-CN" sz="1600" dirty="0"/>
              <a:t>:</a:t>
            </a:r>
            <a:r>
              <a:rPr kumimoji="1" lang="zh-CN" altLang="en-US" sz="1600" dirty="0"/>
              <a:t> 数据 </a:t>
            </a:r>
            <a:r>
              <a:rPr kumimoji="1" lang="en-US" altLang="zh-CN" sz="1600" dirty="0"/>
              <a:t>(</a:t>
            </a:r>
            <a:r>
              <a:rPr kumimoji="1" lang="zh-CN" altLang="en-US" sz="1600" dirty="0"/>
              <a:t>字节流</a:t>
            </a:r>
            <a:r>
              <a:rPr kumimoji="1" lang="en-US" altLang="zh-CN" sz="1600" dirty="0"/>
              <a:t>)</a:t>
            </a:r>
          </a:p>
          <a:p>
            <a:r>
              <a:rPr kumimoji="1" lang="zh-CN" altLang="en-US" sz="1800" dirty="0"/>
              <a:t>通信进程数量</a:t>
            </a:r>
            <a:r>
              <a:rPr kumimoji="1" lang="en-US" altLang="zh-CN" sz="1800" dirty="0"/>
              <a:t>:</a:t>
            </a:r>
          </a:p>
          <a:p>
            <a:pPr lvl="1"/>
            <a:r>
              <a:rPr kumimoji="1" lang="zh-CN" altLang="en-US" sz="1600" dirty="0"/>
              <a:t>消息队列</a:t>
            </a:r>
            <a:r>
              <a:rPr kumimoji="1" lang="en-US" altLang="zh-CN" sz="1600" dirty="0"/>
              <a:t>:</a:t>
            </a:r>
            <a:r>
              <a:rPr kumimoji="1" lang="zh-CN" altLang="en-US" sz="1600" dirty="0"/>
              <a:t> 可以有多个发送者和接收者</a:t>
            </a:r>
            <a:endParaRPr kumimoji="1" lang="en-US" altLang="zh-CN" sz="1600" dirty="0"/>
          </a:p>
          <a:p>
            <a:pPr lvl="1"/>
            <a:r>
              <a:rPr kumimoji="1" lang="zh-CN" altLang="en-US" sz="1600" dirty="0"/>
              <a:t>管道</a:t>
            </a:r>
            <a:r>
              <a:rPr kumimoji="1" lang="en-US" altLang="zh-CN" sz="1600" dirty="0"/>
              <a:t>:</a:t>
            </a:r>
            <a:r>
              <a:rPr kumimoji="1" lang="zh-CN" altLang="en-US" sz="1600" dirty="0"/>
              <a:t> 两个端口，最多对应两个进程</a:t>
            </a:r>
            <a:endParaRPr kumimoji="1" lang="en-US" altLang="zh-CN" sz="1600" dirty="0"/>
          </a:p>
          <a:p>
            <a:r>
              <a:rPr kumimoji="1" lang="zh-CN" altLang="en-US" sz="1800" dirty="0"/>
              <a:t>消息的管理</a:t>
            </a:r>
            <a:r>
              <a:rPr kumimoji="1" lang="en-US" altLang="zh-CN" sz="1800" dirty="0"/>
              <a:t>:</a:t>
            </a:r>
          </a:p>
          <a:p>
            <a:pPr lvl="1"/>
            <a:r>
              <a:rPr kumimoji="1" lang="zh-CN" altLang="en-US" sz="1600" dirty="0"/>
              <a:t>消息队列</a:t>
            </a:r>
            <a:r>
              <a:rPr kumimoji="1" lang="en-US" altLang="zh-CN" sz="1600" dirty="0"/>
              <a:t>: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FIFO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+</a:t>
            </a:r>
            <a:r>
              <a:rPr kumimoji="1" lang="zh-CN" altLang="en-US" sz="1600" dirty="0"/>
              <a:t> 基于类型的查询</a:t>
            </a:r>
            <a:endParaRPr kumimoji="1" lang="en-US" altLang="zh-CN" sz="1600" dirty="0"/>
          </a:p>
          <a:p>
            <a:pPr lvl="1"/>
            <a:r>
              <a:rPr kumimoji="1" lang="zh-CN" altLang="en-US" sz="1600" dirty="0"/>
              <a:t>管道</a:t>
            </a:r>
            <a:r>
              <a:rPr kumimoji="1" lang="en-US" altLang="zh-CN" sz="1600" dirty="0"/>
              <a:t>: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FIFO</a:t>
            </a:r>
          </a:p>
          <a:p>
            <a:r>
              <a:rPr kumimoji="1" lang="zh-CN" altLang="en-US" sz="1800" dirty="0"/>
              <a:t>缓存区设计</a:t>
            </a:r>
            <a:r>
              <a:rPr kumimoji="1" lang="en-US" altLang="zh-CN" sz="1800" dirty="0"/>
              <a:t>:</a:t>
            </a:r>
          </a:p>
          <a:p>
            <a:pPr lvl="1"/>
            <a:r>
              <a:rPr kumimoji="1" lang="zh-CN" altLang="en-US" sz="1600" dirty="0"/>
              <a:t>消息队列</a:t>
            </a:r>
            <a:r>
              <a:rPr kumimoji="1" lang="en-US" altLang="zh-CN" sz="1600" dirty="0"/>
              <a:t>:</a:t>
            </a:r>
            <a:r>
              <a:rPr kumimoji="1" lang="zh-CN" altLang="en-US" sz="1600" dirty="0"/>
              <a:t> 链表的组织方式，动态分配资源，可以设置很大的上限</a:t>
            </a:r>
            <a:endParaRPr kumimoji="1" lang="en-US" altLang="zh-CN" sz="1600" dirty="0"/>
          </a:p>
          <a:p>
            <a:pPr lvl="1"/>
            <a:r>
              <a:rPr kumimoji="1" lang="zh-CN" altLang="en-US" sz="1600" dirty="0"/>
              <a:t>管道</a:t>
            </a:r>
            <a:r>
              <a:rPr kumimoji="1" lang="en-US" altLang="zh-CN" sz="1600" dirty="0"/>
              <a:t>:</a:t>
            </a:r>
            <a:r>
              <a:rPr kumimoji="1" lang="zh-CN" altLang="en-US" sz="1600" dirty="0"/>
              <a:t> 固定的缓冲区间，分配过大资源容易造成浪费</a:t>
            </a: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2DC931-5026-434C-BF14-31E7B2F89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9EA992-5F29-A74B-B670-706F70D8D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0854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4DE6A6-3F32-6625-EF97-6ADFE3487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示例：基于信号</a:t>
            </a:r>
            <a:r>
              <a:rPr kumimoji="1" lang="en-US" altLang="zh-CN" dirty="0"/>
              <a:t>Signal</a:t>
            </a:r>
            <a:r>
              <a:rPr kumimoji="1" lang="zh-CN" altLang="en-US" dirty="0"/>
              <a:t>的通信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5B891C3-66CD-1F71-DB2E-C06B94AC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55096FEB-2448-48DF-E34B-608D603F4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47"/>
          <a:stretch/>
        </p:blipFill>
        <p:spPr>
          <a:xfrm>
            <a:off x="2699792" y="1107882"/>
            <a:ext cx="3744415" cy="4542662"/>
          </a:xfrm>
        </p:spPr>
      </p:pic>
    </p:spTree>
    <p:extLst>
      <p:ext uri="{BB962C8B-B14F-4D97-AF65-F5344CB8AC3E}">
        <p14:creationId xmlns:p14="http://schemas.microsoft.com/office/powerpoint/2010/main" val="1820642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82D166-3921-FF47-A5F6-66AFDB6C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示例：共享内存通信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CD9D90-0197-B94C-A208-974C2C618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基础实现</a:t>
            </a:r>
            <a:r>
              <a:rPr kumimoji="1" lang="en-US" altLang="zh-CN" dirty="0"/>
              <a:t>:</a:t>
            </a:r>
            <a:r>
              <a:rPr kumimoji="1" lang="zh-CN" altLang="en-US" dirty="0"/>
              <a:t> 共享区域</a:t>
            </a:r>
            <a:endParaRPr kumimoji="1" lang="en-US" altLang="zh-CN" dirty="0"/>
          </a:p>
          <a:p>
            <a:pPr lvl="3">
              <a:buNone/>
            </a:pPr>
            <a:r>
              <a:rPr lang="en-US" altLang="zh-CN" sz="1900" dirty="0">
                <a:latin typeface="Arial" charset="0"/>
                <a:ea typeface="宋体" charset="0"/>
              </a:rPr>
              <a:t>#define BUFFER_SIZE 10</a:t>
            </a:r>
          </a:p>
          <a:p>
            <a:pPr lvl="3">
              <a:buNone/>
            </a:pPr>
            <a:r>
              <a:rPr lang="en-US" altLang="zh-CN" sz="1900" dirty="0">
                <a:latin typeface="Arial" charset="0"/>
                <a:ea typeface="宋体" charset="0"/>
              </a:rPr>
              <a:t>typedef struct {</a:t>
            </a:r>
          </a:p>
          <a:p>
            <a:pPr lvl="3">
              <a:buNone/>
            </a:pPr>
            <a:r>
              <a:rPr lang="en-US" altLang="zh-CN" sz="1900" dirty="0">
                <a:latin typeface="Arial" charset="0"/>
                <a:ea typeface="宋体" charset="0"/>
              </a:rPr>
              <a:t>	. . .</a:t>
            </a:r>
          </a:p>
          <a:p>
            <a:pPr lvl="3">
              <a:buNone/>
            </a:pPr>
            <a:r>
              <a:rPr lang="en-US" altLang="zh-CN" sz="1900" dirty="0">
                <a:latin typeface="Arial" charset="0"/>
                <a:ea typeface="宋体" charset="0"/>
              </a:rPr>
              <a:t>} item;</a:t>
            </a:r>
          </a:p>
          <a:p>
            <a:pPr lvl="3">
              <a:buNone/>
            </a:pPr>
            <a:r>
              <a:rPr lang="en-US" altLang="zh-CN" sz="1900" dirty="0">
                <a:latin typeface="Arial" charset="0"/>
                <a:ea typeface="宋体" charset="0"/>
              </a:rPr>
              <a:t>item buffer[BUFFER_SIZE];</a:t>
            </a:r>
          </a:p>
          <a:p>
            <a:pPr lvl="3">
              <a:buNone/>
            </a:pPr>
            <a:r>
              <a:rPr lang="en-US" altLang="zh-CN" sz="1900" dirty="0">
                <a:latin typeface="Arial" charset="0"/>
                <a:ea typeface="宋体" charset="0"/>
              </a:rPr>
              <a:t>volatile</a:t>
            </a:r>
            <a:r>
              <a:rPr lang="zh-CN" altLang="en-US" sz="1900" dirty="0">
                <a:latin typeface="Arial" charset="0"/>
                <a:ea typeface="宋体" charset="0"/>
              </a:rPr>
              <a:t> </a:t>
            </a:r>
            <a:r>
              <a:rPr lang="en-US" altLang="zh-CN" sz="1900" dirty="0">
                <a:latin typeface="Arial" charset="0"/>
                <a:ea typeface="宋体" charset="0"/>
              </a:rPr>
              <a:t>int </a:t>
            </a:r>
            <a:r>
              <a:rPr lang="en-US" altLang="zh-CN" sz="1900" dirty="0" err="1">
                <a:latin typeface="Arial" charset="0"/>
                <a:ea typeface="宋体" charset="0"/>
              </a:rPr>
              <a:t>buffer_write_cnt</a:t>
            </a:r>
            <a:r>
              <a:rPr lang="en-US" altLang="zh-CN" sz="1900" dirty="0">
                <a:latin typeface="Arial" charset="0"/>
                <a:ea typeface="宋体" charset="0"/>
              </a:rPr>
              <a:t> = 0;</a:t>
            </a:r>
          </a:p>
          <a:p>
            <a:pPr lvl="3">
              <a:buNone/>
            </a:pPr>
            <a:r>
              <a:rPr lang="en-US" altLang="zh-CN" sz="1900" dirty="0">
                <a:latin typeface="Arial" charset="0"/>
                <a:ea typeface="宋体" charset="0"/>
              </a:rPr>
              <a:t>volatile</a:t>
            </a:r>
            <a:r>
              <a:rPr lang="zh-CN" altLang="en-US" sz="1900" dirty="0">
                <a:latin typeface="Arial" charset="0"/>
                <a:ea typeface="宋体" charset="0"/>
              </a:rPr>
              <a:t> </a:t>
            </a:r>
            <a:r>
              <a:rPr lang="en-US" altLang="zh-CN" sz="1900" dirty="0">
                <a:latin typeface="Arial" charset="0"/>
                <a:ea typeface="宋体" charset="0"/>
              </a:rPr>
              <a:t>int </a:t>
            </a:r>
            <a:r>
              <a:rPr lang="en-US" altLang="zh-CN" sz="1900" dirty="0" err="1">
                <a:latin typeface="Arial" charset="0"/>
                <a:ea typeface="宋体" charset="0"/>
              </a:rPr>
              <a:t>buffer_read_cnt</a:t>
            </a:r>
            <a:r>
              <a:rPr lang="en-US" altLang="zh-CN" sz="1900" dirty="0">
                <a:latin typeface="Arial" charset="0"/>
                <a:ea typeface="宋体" charset="0"/>
              </a:rPr>
              <a:t> = 0;</a:t>
            </a:r>
          </a:p>
          <a:p>
            <a:pPr lvl="3">
              <a:buNone/>
            </a:pPr>
            <a:r>
              <a:rPr kumimoji="1" lang="en-US" altLang="zh-CN" sz="1900" dirty="0">
                <a:latin typeface="Arial" charset="0"/>
                <a:ea typeface="宋体" charset="0"/>
              </a:rPr>
              <a:t>volatile</a:t>
            </a:r>
            <a:r>
              <a:rPr kumimoji="1" lang="zh-CN" altLang="en-US" sz="1900" dirty="0">
                <a:latin typeface="Arial" charset="0"/>
                <a:ea typeface="宋体" charset="0"/>
              </a:rPr>
              <a:t> </a:t>
            </a:r>
            <a:r>
              <a:rPr kumimoji="1" lang="en-US" altLang="zh-CN" sz="1900" dirty="0">
                <a:latin typeface="Arial" charset="0"/>
                <a:ea typeface="宋体" charset="0"/>
              </a:rPr>
              <a:t>int</a:t>
            </a:r>
            <a:r>
              <a:rPr kumimoji="1" lang="zh-CN" altLang="en-US" sz="1900" dirty="0">
                <a:latin typeface="Arial" charset="0"/>
                <a:ea typeface="宋体" charset="0"/>
              </a:rPr>
              <a:t> </a:t>
            </a:r>
            <a:r>
              <a:rPr kumimoji="1" lang="en-US" altLang="zh-CN" sz="1900" dirty="0" err="1">
                <a:latin typeface="Arial" charset="0"/>
                <a:ea typeface="宋体" charset="0"/>
              </a:rPr>
              <a:t>empty_slot</a:t>
            </a:r>
            <a:r>
              <a:rPr kumimoji="1" lang="zh-CN" altLang="en-US" sz="1900" dirty="0">
                <a:latin typeface="Arial" charset="0"/>
                <a:ea typeface="宋体" charset="0"/>
              </a:rPr>
              <a:t> </a:t>
            </a:r>
            <a:r>
              <a:rPr kumimoji="1" lang="en-US" altLang="zh-CN" sz="1900" dirty="0">
                <a:latin typeface="Arial" charset="0"/>
                <a:ea typeface="宋体" charset="0"/>
              </a:rPr>
              <a:t>=</a:t>
            </a:r>
            <a:r>
              <a:rPr kumimoji="1" lang="zh-CN" altLang="en-US" sz="1900" dirty="0">
                <a:latin typeface="Arial" charset="0"/>
                <a:ea typeface="宋体" charset="0"/>
              </a:rPr>
              <a:t> </a:t>
            </a:r>
            <a:r>
              <a:rPr kumimoji="1" lang="en-US" altLang="zh-CN" sz="1900" dirty="0">
                <a:latin typeface="Arial" charset="0"/>
                <a:ea typeface="宋体" charset="0"/>
              </a:rPr>
              <a:t>BUFFER_SIZE;</a:t>
            </a:r>
          </a:p>
          <a:p>
            <a:pPr lvl="3">
              <a:buNone/>
            </a:pPr>
            <a:r>
              <a:rPr lang="en-US" altLang="zh-CN" sz="1900" dirty="0">
                <a:latin typeface="Arial" charset="0"/>
                <a:ea typeface="宋体" charset="0"/>
              </a:rPr>
              <a:t>volatile</a:t>
            </a:r>
            <a:r>
              <a:rPr lang="zh-CN" altLang="en-US" sz="1900" dirty="0">
                <a:latin typeface="Arial" charset="0"/>
                <a:ea typeface="宋体" charset="0"/>
              </a:rPr>
              <a:t> </a:t>
            </a:r>
            <a:r>
              <a:rPr lang="en-US" altLang="zh-CN" sz="1900" dirty="0">
                <a:latin typeface="Arial" charset="0"/>
                <a:ea typeface="宋体" charset="0"/>
              </a:rPr>
              <a:t>int</a:t>
            </a:r>
            <a:r>
              <a:rPr lang="zh-CN" altLang="en-US" sz="1900" dirty="0">
                <a:latin typeface="Arial" charset="0"/>
                <a:ea typeface="宋体" charset="0"/>
              </a:rPr>
              <a:t> </a:t>
            </a:r>
            <a:r>
              <a:rPr lang="en-US" altLang="zh-CN" sz="1900" dirty="0" err="1">
                <a:latin typeface="Arial" charset="0"/>
                <a:ea typeface="宋体" charset="0"/>
              </a:rPr>
              <a:t>filled_slot</a:t>
            </a:r>
            <a:r>
              <a:rPr lang="zh-CN" altLang="en-US" sz="1900" dirty="0">
                <a:latin typeface="Arial" charset="0"/>
                <a:ea typeface="宋体" charset="0"/>
              </a:rPr>
              <a:t> </a:t>
            </a:r>
            <a:r>
              <a:rPr lang="en-US" altLang="zh-CN" sz="1900" dirty="0">
                <a:latin typeface="Arial" charset="0"/>
                <a:ea typeface="宋体" charset="0"/>
              </a:rPr>
              <a:t>=</a:t>
            </a:r>
            <a:r>
              <a:rPr lang="zh-CN" altLang="en-US" sz="1900" dirty="0">
                <a:latin typeface="Arial" charset="0"/>
                <a:ea typeface="宋体" charset="0"/>
              </a:rPr>
              <a:t> </a:t>
            </a:r>
            <a:r>
              <a:rPr lang="en-US" altLang="zh-CN" sz="1900" dirty="0">
                <a:latin typeface="Arial" charset="0"/>
                <a:ea typeface="宋体" charset="0"/>
              </a:rPr>
              <a:t>0;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2DC931-5026-434C-BF14-31E7B2F89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9EA992-5F29-A74B-B670-706F70D8D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4040FA2-C351-BE42-9C2F-2C0C583107B3}"/>
              </a:ext>
            </a:extLst>
          </p:cNvPr>
          <p:cNvSpPr/>
          <p:nvPr/>
        </p:nvSpPr>
        <p:spPr>
          <a:xfrm>
            <a:off x="1763688" y="1781073"/>
            <a:ext cx="3168352" cy="2843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E7D47D1-84DB-A742-8829-A7617DC0C925}"/>
              </a:ext>
            </a:extLst>
          </p:cNvPr>
          <p:cNvSpPr txBox="1"/>
          <p:nvPr/>
        </p:nvSpPr>
        <p:spPr>
          <a:xfrm>
            <a:off x="5868144" y="3003258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共享数据区域，容量为</a:t>
            </a:r>
            <a:r>
              <a:rPr kumimoji="1" lang="en-US" altLang="zh-CN" dirty="0"/>
              <a:t>10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1AC5B214-F07D-4C46-9C7D-27E1486CA2DD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 flipV="1">
            <a:off x="4932040" y="1923243"/>
            <a:ext cx="936104" cy="1264681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7DA3CCFA-3C0F-B743-9FE2-B8084EABB79A}"/>
              </a:ext>
            </a:extLst>
          </p:cNvPr>
          <p:cNvSpPr/>
          <p:nvPr/>
        </p:nvSpPr>
        <p:spPr>
          <a:xfrm>
            <a:off x="1763688" y="3577580"/>
            <a:ext cx="4464496" cy="13885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49DF6C0F-B9B0-8746-95A5-2B5C493B11ED}"/>
              </a:ext>
            </a:extLst>
          </p:cNvPr>
          <p:cNvCxnSpPr>
            <a:cxnSpLocks/>
            <a:stCxn id="21" idx="1"/>
            <a:endCxn id="18" idx="3"/>
          </p:cNvCxnSpPr>
          <p:nvPr/>
        </p:nvCxnSpPr>
        <p:spPr>
          <a:xfrm flipH="1">
            <a:off x="6228184" y="4246819"/>
            <a:ext cx="283820" cy="25029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E252410A-E45C-2543-96DC-4AE7678DFEE3}"/>
              </a:ext>
            </a:extLst>
          </p:cNvPr>
          <p:cNvSpPr txBox="1"/>
          <p:nvPr/>
        </p:nvSpPr>
        <p:spPr>
          <a:xfrm>
            <a:off x="6512004" y="406215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共享状态</a:t>
            </a:r>
          </a:p>
        </p:txBody>
      </p:sp>
      <p:sp>
        <p:nvSpPr>
          <p:cNvPr id="15" name="矩形 5">
            <a:extLst>
              <a:ext uri="{FF2B5EF4-FFF2-40B4-BE49-F238E27FC236}">
                <a16:creationId xmlns:a16="http://schemas.microsoft.com/office/drawing/2014/main" id="{2F30F9EB-282D-F13A-7D0C-A7CA268F1A7F}"/>
              </a:ext>
            </a:extLst>
          </p:cNvPr>
          <p:cNvSpPr/>
          <p:nvPr/>
        </p:nvSpPr>
        <p:spPr>
          <a:xfrm>
            <a:off x="1763332" y="3246389"/>
            <a:ext cx="3168352" cy="2843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线箭头连接符 7">
            <a:extLst>
              <a:ext uri="{FF2B5EF4-FFF2-40B4-BE49-F238E27FC236}">
                <a16:creationId xmlns:a16="http://schemas.microsoft.com/office/drawing/2014/main" id="{AA99C6DA-624E-6671-8250-3945BCD4663A}"/>
              </a:ext>
            </a:extLst>
          </p:cNvPr>
          <p:cNvCxnSpPr>
            <a:cxnSpLocks/>
          </p:cNvCxnSpPr>
          <p:nvPr/>
        </p:nvCxnSpPr>
        <p:spPr>
          <a:xfrm flipH="1">
            <a:off x="4931684" y="3219319"/>
            <a:ext cx="936104" cy="202538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267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82D166-3921-FF47-A5F6-66AFDB6C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基于共享内存的生产者消费者问题实现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CD9D90-0197-B94C-A208-974C2C618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52633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/>
              <a:t>基础实现</a:t>
            </a:r>
            <a:r>
              <a:rPr kumimoji="1" lang="en-US" altLang="zh-CN" dirty="0"/>
              <a:t>:</a:t>
            </a:r>
            <a:r>
              <a:rPr kumimoji="1" lang="zh-CN" altLang="en-US" dirty="0"/>
              <a:t> 发送者 </a:t>
            </a:r>
            <a:r>
              <a:rPr kumimoji="1" lang="en-US" altLang="zh-CN" dirty="0"/>
              <a:t>(</a:t>
            </a:r>
            <a:r>
              <a:rPr kumimoji="1" lang="zh-CN" altLang="en-US" dirty="0"/>
              <a:t>生产者</a:t>
            </a:r>
            <a:r>
              <a:rPr kumimoji="1" lang="en-US" altLang="zh-CN" dirty="0"/>
              <a:t>)</a:t>
            </a:r>
          </a:p>
          <a:p>
            <a:pPr lvl="3">
              <a:buNone/>
            </a:pPr>
            <a:r>
              <a:rPr kumimoji="1" lang="en-US" altLang="zh-CN" dirty="0"/>
              <a:t>while (true) {</a:t>
            </a:r>
            <a:br>
              <a:rPr kumimoji="1" lang="en-US" altLang="zh-CN" dirty="0"/>
            </a:br>
            <a:r>
              <a:rPr kumimoji="1" lang="en-US" altLang="zh-CN" dirty="0"/>
              <a:t>  /* Produce an item/msg */</a:t>
            </a:r>
          </a:p>
          <a:p>
            <a:pPr lvl="3">
              <a:buNone/>
            </a:pPr>
            <a:r>
              <a:rPr kumimoji="1" lang="en-US" altLang="zh-CN" dirty="0"/>
              <a:t>        while (</a:t>
            </a:r>
            <a:r>
              <a:rPr kumimoji="1" lang="en-US" altLang="zh-CN" dirty="0" err="1"/>
              <a:t>empty_slot</a:t>
            </a:r>
            <a:r>
              <a:rPr kumimoji="1" lang="zh-CN" altLang="en-US" dirty="0"/>
              <a:t> </a:t>
            </a:r>
            <a:r>
              <a:rPr kumimoji="1" lang="en-US" altLang="zh-CN" dirty="0"/>
              <a:t>==</a:t>
            </a:r>
            <a:r>
              <a:rPr kumimoji="1" lang="zh-CN" altLang="en-US" dirty="0"/>
              <a:t> </a:t>
            </a:r>
            <a:r>
              <a:rPr kumimoji="1" lang="en-US" altLang="zh-CN" dirty="0"/>
              <a:t>0)</a:t>
            </a:r>
          </a:p>
          <a:p>
            <a:pPr lvl="3">
              <a:buNone/>
            </a:pPr>
            <a:r>
              <a:rPr kumimoji="1" lang="en-US" altLang="zh-CN" dirty="0"/>
              <a:t>	        ;   /* do nothing -- no free buffers */</a:t>
            </a:r>
          </a:p>
          <a:p>
            <a:pPr lvl="3">
              <a:buNone/>
            </a:pPr>
            <a:r>
              <a:rPr kumimoji="1" lang="zh-CN" altLang="en-US" dirty="0"/>
              <a:t>       </a:t>
            </a:r>
            <a:r>
              <a:rPr kumimoji="1" lang="en-US" altLang="zh-CN" dirty="0" err="1"/>
              <a:t>empty_slot</a:t>
            </a:r>
            <a:r>
              <a:rPr kumimoji="1" lang="zh-CN" altLang="en-US" dirty="0"/>
              <a:t> </a:t>
            </a:r>
            <a:r>
              <a:rPr kumimoji="1" lang="en-US" altLang="zh-CN" dirty="0"/>
              <a:t>--;</a:t>
            </a:r>
          </a:p>
          <a:p>
            <a:pPr lvl="3">
              <a:buNone/>
            </a:pPr>
            <a:r>
              <a:rPr kumimoji="1" lang="en-US" altLang="zh-CN" dirty="0"/>
              <a:t>	    buffer[</a:t>
            </a:r>
            <a:r>
              <a:rPr kumimoji="1" lang="en-US" altLang="zh-CN" dirty="0" err="1"/>
              <a:t>buffer_write_cnt</a:t>
            </a:r>
            <a:r>
              <a:rPr kumimoji="1" lang="en-US" altLang="zh-CN" dirty="0"/>
              <a:t>] = msg;</a:t>
            </a:r>
          </a:p>
          <a:p>
            <a:pPr lvl="3">
              <a:buNone/>
            </a:pPr>
            <a:r>
              <a:rPr kumimoji="1" lang="en-US" altLang="zh-CN" dirty="0"/>
              <a:t>	    </a:t>
            </a:r>
            <a:r>
              <a:rPr kumimoji="1" lang="en-US" altLang="zh-CN" dirty="0" err="1"/>
              <a:t>buffer_write_cnt</a:t>
            </a:r>
            <a:r>
              <a:rPr kumimoji="1" lang="en-US" altLang="zh-CN" dirty="0"/>
              <a:t> = (</a:t>
            </a:r>
            <a:r>
              <a:rPr kumimoji="1" lang="en-US" altLang="zh-CN" dirty="0" err="1"/>
              <a:t>buffer_write_cnt</a:t>
            </a:r>
            <a:r>
              <a:rPr kumimoji="1" lang="en-US" altLang="zh-CN" dirty="0"/>
              <a:t> + 1) % BUFFER_SIZE;</a:t>
            </a:r>
          </a:p>
          <a:p>
            <a:pPr lvl="3">
              <a:buNone/>
            </a:pPr>
            <a:r>
              <a:rPr kumimoji="1" lang="zh-CN" altLang="en-US" dirty="0"/>
              <a:t>       </a:t>
            </a:r>
            <a:r>
              <a:rPr kumimoji="1" lang="en-US" altLang="zh-CN" dirty="0" err="1"/>
              <a:t>filled_slot</a:t>
            </a:r>
            <a:r>
              <a:rPr kumimoji="1" lang="zh-CN" altLang="en-US" dirty="0"/>
              <a:t> </a:t>
            </a:r>
            <a:r>
              <a:rPr kumimoji="1" lang="en-US" altLang="zh-CN" dirty="0"/>
              <a:t>++;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3">
              <a:buNone/>
            </a:pPr>
            <a:r>
              <a:rPr kumimoji="1" lang="zh-CN" altLang="en-US" dirty="0"/>
              <a:t>       </a:t>
            </a:r>
            <a:r>
              <a:rPr kumimoji="1" lang="en-US" altLang="zh-CN" dirty="0"/>
              <a:t>…</a:t>
            </a:r>
          </a:p>
          <a:p>
            <a:pPr lvl="3">
              <a:buNone/>
            </a:pPr>
            <a:r>
              <a:rPr kumimoji="1" lang="en-US" altLang="zh-CN" dirty="0"/>
              <a:t>     }</a:t>
            </a:r>
          </a:p>
          <a:p>
            <a:pPr lvl="3">
              <a:buNone/>
            </a:pP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2DC931-5026-434C-BF14-31E7B2F89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9EA992-5F29-A74B-B670-706F70D8D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dirty="0"/>
              <a:t>上海交通大学并行与分布式系统研究所（</a:t>
            </a:r>
            <a:r>
              <a:rPr lang="en-US" altLang="zh-CN" dirty="0"/>
              <a:t>IPADS@SJTU</a:t>
            </a:r>
            <a:r>
              <a:rPr lang="zh-CN" altLang="en-US" dirty="0"/>
              <a:t>）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372CC52-460D-FB44-B2EF-5C82DB00BC31}"/>
              </a:ext>
            </a:extLst>
          </p:cNvPr>
          <p:cNvSpPr/>
          <p:nvPr/>
        </p:nvSpPr>
        <p:spPr>
          <a:xfrm>
            <a:off x="2334856" y="2554092"/>
            <a:ext cx="4181360" cy="5598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67AC24-726E-7A4E-BAA2-DE756BE22FF0}"/>
              </a:ext>
            </a:extLst>
          </p:cNvPr>
          <p:cNvSpPr txBox="1"/>
          <p:nvPr/>
        </p:nvSpPr>
        <p:spPr>
          <a:xfrm>
            <a:off x="5364088" y="1647504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当没有空间时，发送者盲等</a:t>
            </a:r>
            <a:endParaRPr kumimoji="1" lang="en-US" altLang="zh-CN" dirty="0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59F354EE-B0D7-3F4B-B99C-F1B6156D0126}"/>
              </a:ext>
            </a:extLst>
          </p:cNvPr>
          <p:cNvCxnSpPr>
            <a:cxnSpLocks/>
            <a:stCxn id="7" idx="1"/>
            <a:endCxn id="6" idx="0"/>
          </p:cNvCxnSpPr>
          <p:nvPr/>
        </p:nvCxnSpPr>
        <p:spPr>
          <a:xfrm flipH="1">
            <a:off x="4425536" y="1832170"/>
            <a:ext cx="938552" cy="721922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D74C04AB-5BD9-204C-A5CD-5E8DCA333BB9}"/>
              </a:ext>
            </a:extLst>
          </p:cNvPr>
          <p:cNvSpPr txBox="1"/>
          <p:nvPr/>
        </p:nvSpPr>
        <p:spPr>
          <a:xfrm>
            <a:off x="6756561" y="3505282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发送者放置消息 </a:t>
            </a:r>
            <a:endParaRPr kumimoji="1" lang="en-US" altLang="zh-CN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7E25EE5-3857-0E4C-ABC3-04963F438C30}"/>
              </a:ext>
            </a:extLst>
          </p:cNvPr>
          <p:cNvSpPr/>
          <p:nvPr/>
        </p:nvSpPr>
        <p:spPr>
          <a:xfrm>
            <a:off x="2334856" y="3577580"/>
            <a:ext cx="3259774" cy="2970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3EA61726-1396-7743-B16A-89A924CDB460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5584799" y="3689948"/>
            <a:ext cx="1171762" cy="31635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747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latin typeface="+mn-lt"/>
              </a:rPr>
              <a:t>版权声明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B3383-B219-984C-8D0C-BCF076655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000" b="0">
                <a:latin typeface="+mn-lt"/>
              </a:rPr>
              <a:t>本内容版权归</a:t>
            </a:r>
            <a:r>
              <a:rPr lang="zh-CN" altLang="en-US" sz="2000">
                <a:latin typeface="+mn-lt"/>
              </a:rPr>
              <a:t>上海交通大学并行与分布式系统研究所</a:t>
            </a:r>
            <a:r>
              <a:rPr lang="zh-CN" altLang="en-US" sz="2000" b="0">
                <a:latin typeface="+mn-lt"/>
              </a:rPr>
              <a:t>所有</a:t>
            </a:r>
            <a:endParaRPr lang="en-US" altLang="zh-CN" sz="2000" b="0">
              <a:latin typeface="+mn-lt"/>
            </a:endParaRPr>
          </a:p>
          <a:p>
            <a:r>
              <a:rPr lang="zh-CN" altLang="en-US" sz="2000" b="0">
                <a:latin typeface="+mn-lt"/>
              </a:rPr>
              <a:t>使用者可以将全部或部分本内容免费用于非商业用途</a:t>
            </a:r>
            <a:endParaRPr lang="en-US" altLang="zh-CN" sz="2000" b="0">
              <a:latin typeface="+mn-lt"/>
            </a:endParaRPr>
          </a:p>
          <a:p>
            <a:r>
              <a:rPr lang="zh-CN" altLang="en-US" sz="2000" b="0">
                <a:latin typeface="+mn-lt"/>
              </a:rPr>
              <a:t>使用者在使用全部或部分本内容时请注明来源：</a:t>
            </a:r>
            <a:endParaRPr lang="en-US" altLang="zh-CN" sz="2000" b="0">
              <a:latin typeface="+mn-lt"/>
            </a:endParaRPr>
          </a:p>
          <a:p>
            <a:pPr lvl="1"/>
            <a:r>
              <a:rPr lang="zh-CN" altLang="en-US" sz="1600"/>
              <a:t>内容来自：上海交通大学并行与分布式系统研究所</a:t>
            </a:r>
            <a:r>
              <a:rPr lang="en-US" altLang="zh-CN" sz="1600"/>
              <a:t>+</a:t>
            </a:r>
            <a:r>
              <a:rPr lang="zh-CN" altLang="en-US" sz="1600"/>
              <a:t>材料名字</a:t>
            </a:r>
            <a:endParaRPr lang="en-US" altLang="zh-CN" sz="1600"/>
          </a:p>
          <a:p>
            <a:r>
              <a:rPr lang="zh-CN" altLang="en-US" sz="2000" b="0">
                <a:latin typeface="+mn-lt"/>
              </a:rPr>
              <a:t>对于不遵守此声明或者其他违法使用本内容者，将依法保留追究权</a:t>
            </a:r>
            <a:endParaRPr lang="en-US" altLang="zh-CN" sz="2000" b="0">
              <a:latin typeface="+mn-lt"/>
            </a:endParaRPr>
          </a:p>
          <a:p>
            <a:r>
              <a:rPr lang="zh-CN" altLang="en-US" sz="2000" b="0">
                <a:latin typeface="+mn-lt"/>
              </a:rPr>
              <a:t>本内容的发布采用 </a:t>
            </a:r>
            <a:r>
              <a:rPr lang="en-US" altLang="zh-CN" sz="2000" b="0">
                <a:latin typeface="+mn-lt"/>
              </a:rPr>
              <a:t>Creative Commons</a:t>
            </a:r>
            <a:r>
              <a:rPr lang="zh-CN" altLang="en-US" sz="2000" b="0">
                <a:latin typeface="+mn-lt"/>
              </a:rPr>
              <a:t> </a:t>
            </a:r>
            <a:r>
              <a:rPr lang="en-US" altLang="zh-CN" sz="2000" b="0">
                <a:latin typeface="+mn-lt"/>
              </a:rPr>
              <a:t>Attribution</a:t>
            </a:r>
            <a:r>
              <a:rPr lang="zh-CN" altLang="en-US" sz="2000" b="0">
                <a:latin typeface="+mn-lt"/>
              </a:rPr>
              <a:t> </a:t>
            </a:r>
            <a:r>
              <a:rPr lang="en-US" altLang="zh-CN" sz="2000" b="0">
                <a:latin typeface="+mn-lt"/>
              </a:rPr>
              <a:t>4.0</a:t>
            </a:r>
            <a:r>
              <a:rPr lang="zh-CN" altLang="en-US" sz="2000" b="0">
                <a:latin typeface="+mn-lt"/>
              </a:rPr>
              <a:t> </a:t>
            </a:r>
            <a:r>
              <a:rPr lang="en-US" altLang="zh-CN" sz="2000" b="0">
                <a:latin typeface="+mn-lt"/>
              </a:rPr>
              <a:t>License</a:t>
            </a:r>
            <a:endParaRPr lang="en-US" altLang="zh-CN" sz="2400" b="0">
              <a:latin typeface="+mn-lt"/>
            </a:endParaRPr>
          </a:p>
          <a:p>
            <a:pPr lvl="1"/>
            <a:r>
              <a:rPr lang="zh-CN" altLang="en-US" sz="1600">
                <a:latin typeface="+mn-lt"/>
              </a:rPr>
              <a:t>完整文本：</a:t>
            </a:r>
            <a:r>
              <a:rPr lang="en-US" altLang="zh-CN" sz="1600">
                <a:latin typeface="+mn-lt"/>
                <a:hlinkClick r:id="rId3"/>
              </a:rPr>
              <a:t>https://creativecommons.org/licenses/by/4.0/legalcode</a:t>
            </a:r>
            <a:endParaRPr lang="en-US" altLang="zh-CN" sz="1800" b="0">
              <a:latin typeface="+mn-lt"/>
            </a:endParaRPr>
          </a:p>
          <a:p>
            <a:endParaRPr kumimoji="1" lang="zh-CN" altLang="en-US" sz="2000" dirty="0">
              <a:latin typeface="+mn-lt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E75993-6B82-2A4E-883D-B9872C5016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5226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82D166-3921-FF47-A5F6-66AFDB6C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基于共享内存的生产者消费者问题实现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CD9D90-0197-B94C-A208-974C2C618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5263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基础实现</a:t>
            </a:r>
            <a:r>
              <a:rPr kumimoji="1" lang="en-US" altLang="zh-CN" dirty="0"/>
              <a:t>:</a:t>
            </a:r>
            <a:r>
              <a:rPr kumimoji="1" lang="zh-CN" altLang="en-US" dirty="0"/>
              <a:t> 接收者</a:t>
            </a:r>
            <a:endParaRPr kumimoji="1" lang="en-US" altLang="zh-CN" dirty="0"/>
          </a:p>
          <a:p>
            <a:pPr lvl="3">
              <a:buNone/>
            </a:pPr>
            <a:r>
              <a:rPr kumimoji="1" lang="en-US" altLang="zh-CN" dirty="0"/>
              <a:t>while (true) {</a:t>
            </a:r>
          </a:p>
          <a:p>
            <a:pPr lvl="3">
              <a:buNone/>
            </a:pPr>
            <a:r>
              <a:rPr kumimoji="1" lang="en-US" altLang="zh-CN" dirty="0"/>
              <a:t>          while (</a:t>
            </a:r>
            <a:r>
              <a:rPr kumimoji="1" lang="en-US" altLang="zh-CN" dirty="0" err="1"/>
              <a:t>filled_slot</a:t>
            </a:r>
            <a:r>
              <a:rPr kumimoji="1" lang="zh-CN" altLang="en-US" dirty="0"/>
              <a:t> </a:t>
            </a:r>
            <a:r>
              <a:rPr kumimoji="1" lang="en-US" altLang="zh-CN" dirty="0"/>
              <a:t>==</a:t>
            </a:r>
            <a:r>
              <a:rPr kumimoji="1" lang="zh-CN" altLang="en-US" dirty="0"/>
              <a:t> </a:t>
            </a:r>
            <a:r>
              <a:rPr kumimoji="1" lang="en-US" altLang="zh-CN" dirty="0"/>
              <a:t>0)</a:t>
            </a:r>
          </a:p>
          <a:p>
            <a:pPr lvl="3">
              <a:buNone/>
            </a:pPr>
            <a:r>
              <a:rPr kumimoji="1" lang="en-US" altLang="zh-CN" dirty="0"/>
              <a:t>                 ; // do nothing -- nothing to consume</a:t>
            </a:r>
          </a:p>
          <a:p>
            <a:pPr lvl="3">
              <a:buNone/>
            </a:pPr>
            <a:r>
              <a:rPr kumimoji="1" lang="en-US" altLang="zh-CN" dirty="0"/>
              <a:t>	     </a:t>
            </a:r>
            <a:r>
              <a:rPr kumimoji="1" lang="en-US" altLang="zh-CN" dirty="0" err="1"/>
              <a:t>filled_slot</a:t>
            </a:r>
            <a:r>
              <a:rPr kumimoji="1" lang="en-US" altLang="zh-CN" dirty="0"/>
              <a:t>--;</a:t>
            </a:r>
            <a:r>
              <a:rPr kumimoji="1" lang="zh-CN" altLang="en-US" dirty="0"/>
              <a:t> </a:t>
            </a:r>
            <a:r>
              <a:rPr kumimoji="1" lang="en-US" altLang="zh-CN" dirty="0"/>
              <a:t>// remove an item from the buffer</a:t>
            </a:r>
          </a:p>
          <a:p>
            <a:pPr lvl="3">
              <a:buNone/>
            </a:pPr>
            <a:r>
              <a:rPr kumimoji="1" lang="en-US" altLang="zh-CN" dirty="0"/>
              <a:t>	     item = buffer[</a:t>
            </a:r>
            <a:r>
              <a:rPr kumimoji="1" lang="en-US" altLang="zh-CN" dirty="0" err="1"/>
              <a:t>buffer_read_cnt</a:t>
            </a:r>
            <a:r>
              <a:rPr kumimoji="1" lang="en-US" altLang="zh-CN" dirty="0"/>
              <a:t>];</a:t>
            </a:r>
          </a:p>
          <a:p>
            <a:pPr lvl="3">
              <a:buNone/>
            </a:pPr>
            <a:r>
              <a:rPr kumimoji="1" lang="en-US" altLang="zh-CN" dirty="0"/>
              <a:t>	     </a:t>
            </a:r>
            <a:r>
              <a:rPr kumimoji="1" lang="en-US" altLang="zh-CN" dirty="0" err="1"/>
              <a:t>buffer_read_cnt</a:t>
            </a:r>
            <a:r>
              <a:rPr kumimoji="1" lang="en-US" altLang="zh-CN" dirty="0"/>
              <a:t> = (</a:t>
            </a:r>
            <a:r>
              <a:rPr kumimoji="1" lang="en-US" altLang="zh-CN" dirty="0" err="1"/>
              <a:t>buffer_read_cnt</a:t>
            </a:r>
            <a:r>
              <a:rPr kumimoji="1" lang="en-US" altLang="zh-CN" dirty="0"/>
              <a:t> + 1) % BUFFER SIZE;</a:t>
            </a:r>
          </a:p>
          <a:p>
            <a:pPr lvl="3">
              <a:buNone/>
            </a:pPr>
            <a:r>
              <a:rPr kumimoji="1" lang="zh-CN" altLang="en-US" dirty="0"/>
              <a:t>         </a:t>
            </a:r>
            <a:r>
              <a:rPr kumimoji="1" lang="en-US" altLang="zh-CN" dirty="0" err="1"/>
              <a:t>empty_slot</a:t>
            </a:r>
            <a:r>
              <a:rPr kumimoji="1" lang="en-US" altLang="zh-CN" dirty="0"/>
              <a:t>++;</a:t>
            </a:r>
          </a:p>
          <a:p>
            <a:pPr lvl="3">
              <a:buNone/>
            </a:pPr>
            <a:r>
              <a:rPr kumimoji="1" lang="en-US" altLang="zh-CN" dirty="0"/>
              <a:t>	     return item;</a:t>
            </a:r>
          </a:p>
          <a:p>
            <a:pPr lvl="3">
              <a:buNone/>
            </a:pPr>
            <a:r>
              <a:rPr kumimoji="1" lang="en-US" altLang="zh-CN" dirty="0"/>
              <a:t>     }</a:t>
            </a:r>
          </a:p>
          <a:p>
            <a:pPr lvl="3">
              <a:buNone/>
            </a:pP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2DC931-5026-434C-BF14-31E7B2F89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9EA992-5F29-A74B-B670-706F70D8D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3CB67AC-28B4-894D-B1B1-C14ED8412112}"/>
              </a:ext>
            </a:extLst>
          </p:cNvPr>
          <p:cNvSpPr/>
          <p:nvPr/>
        </p:nvSpPr>
        <p:spPr>
          <a:xfrm>
            <a:off x="2481320" y="2244131"/>
            <a:ext cx="4181360" cy="7573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DA1677D-7417-834D-A5B6-1292721243FC}"/>
              </a:ext>
            </a:extLst>
          </p:cNvPr>
          <p:cNvSpPr txBox="1"/>
          <p:nvPr/>
        </p:nvSpPr>
        <p:spPr>
          <a:xfrm>
            <a:off x="5039648" y="1329943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当没有新消息时，接收者盲目等待</a:t>
            </a:r>
            <a:endParaRPr kumimoji="1" lang="en-US" altLang="zh-CN" dirty="0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5B92E0A4-DAAF-B841-BF95-1FE30D83C19E}"/>
              </a:ext>
            </a:extLst>
          </p:cNvPr>
          <p:cNvCxnSpPr>
            <a:cxnSpLocks/>
            <a:stCxn id="7" idx="1"/>
            <a:endCxn id="6" idx="0"/>
          </p:cNvCxnSpPr>
          <p:nvPr/>
        </p:nvCxnSpPr>
        <p:spPr>
          <a:xfrm flipH="1">
            <a:off x="4572000" y="1514609"/>
            <a:ext cx="467648" cy="729522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902A4091-E042-8144-8BF8-0EB736FF0D14}"/>
              </a:ext>
            </a:extLst>
          </p:cNvPr>
          <p:cNvSpPr txBox="1"/>
          <p:nvPr/>
        </p:nvSpPr>
        <p:spPr>
          <a:xfrm>
            <a:off x="6641835" y="3339054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接收者获取消息 </a:t>
            </a:r>
            <a:endParaRPr kumimoji="1" lang="en-US" altLang="zh-CN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084F162-DC84-0345-93E7-B7EFA65342DC}"/>
              </a:ext>
            </a:extLst>
          </p:cNvPr>
          <p:cNvSpPr/>
          <p:nvPr/>
        </p:nvSpPr>
        <p:spPr>
          <a:xfrm>
            <a:off x="2411759" y="3345905"/>
            <a:ext cx="3138263" cy="4416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EBD3E06A-DFA6-2D41-BD82-B367E9490F0D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550022" y="3523720"/>
            <a:ext cx="1091813" cy="22652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6820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82D166-3921-FF47-A5F6-66AFDB6C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共享内存通信方式的不足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CD9D90-0197-B94C-A208-974C2C618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缺少通知机制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若轮询检查，则导致</a:t>
            </a:r>
            <a:r>
              <a:rPr kumimoji="1" lang="en-US" altLang="zh-CN" dirty="0"/>
              <a:t>CPU</a:t>
            </a:r>
            <a:r>
              <a:rPr kumimoji="1" lang="zh-CN" altLang="en-US" dirty="0"/>
              <a:t>资源浪费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若周期性检查，则可能导致较长的等待时延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根本原因：共享内存的抽象过于底层；缺少</a:t>
            </a:r>
            <a:r>
              <a:rPr kumimoji="1" lang="en-US" altLang="zh-CN" dirty="0"/>
              <a:t>OS</a:t>
            </a:r>
            <a:r>
              <a:rPr kumimoji="1" lang="zh-CN" altLang="en-US" dirty="0"/>
              <a:t>更多支持</a:t>
            </a:r>
            <a:endParaRPr kumimoji="1" lang="en-US" altLang="zh-CN" dirty="0"/>
          </a:p>
          <a:p>
            <a:r>
              <a:rPr kumimoji="1" lang="en-US" altLang="zh-CN" dirty="0"/>
              <a:t>TOCTTOU</a:t>
            </a:r>
            <a:r>
              <a:rPr kumimoji="1" lang="zh-CN" altLang="en-US" dirty="0"/>
              <a:t> （</a:t>
            </a:r>
            <a:r>
              <a:rPr kumimoji="1" lang="en-US" altLang="zh-CN" dirty="0"/>
              <a:t>Time-of-check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Time-of-use</a:t>
            </a:r>
            <a:r>
              <a:rPr kumimoji="1" lang="zh-CN" altLang="en-US" dirty="0"/>
              <a:t>）问题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当接收者直接用共享内存上的数据时，可能存在被发送者恶意篡改的情况（发生在接收者检查完数据之后，使用数据之前）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这可能导致</a:t>
            </a:r>
            <a:r>
              <a:rPr kumimoji="1" lang="en-US" altLang="zh-CN" dirty="0"/>
              <a:t>buffer</a:t>
            </a:r>
            <a:r>
              <a:rPr kumimoji="1" lang="zh-CN" altLang="en-US" dirty="0"/>
              <a:t> </a:t>
            </a:r>
            <a:r>
              <a:rPr kumimoji="1" lang="en-US" altLang="zh-CN" dirty="0"/>
              <a:t>overflow</a:t>
            </a:r>
            <a:r>
              <a:rPr kumimoji="1" lang="zh-CN" altLang="en-US" dirty="0"/>
              <a:t>等问题</a:t>
            </a: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2DC931-5026-434C-BF14-31E7B2F89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9EA992-5F29-A74B-B670-706F70D8D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1088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41F028-D02A-F849-96D0-41D074975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常见</a:t>
            </a:r>
            <a:r>
              <a:rPr kumimoji="1" lang="en-US" altLang="zh-CN" dirty="0"/>
              <a:t>IPC</a:t>
            </a:r>
            <a:r>
              <a:rPr kumimoji="1" lang="zh-CN" altLang="en-US" dirty="0"/>
              <a:t>的类型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33C9C2-E706-7740-9B0B-B04961C46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966BE5-8E89-404B-99DB-DAFC08BF63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BDB7F4A-0E32-C74A-8DEC-58B6885391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908425"/>
              </p:ext>
            </p:extLst>
          </p:nvPr>
        </p:nvGraphicFramePr>
        <p:xfrm>
          <a:off x="719956" y="1335968"/>
          <a:ext cx="7704088" cy="28811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26022">
                  <a:extLst>
                    <a:ext uri="{9D8B030D-6E8A-4147-A177-3AD203B41FA5}">
                      <a16:colId xmlns:a16="http://schemas.microsoft.com/office/drawing/2014/main" val="1585941552"/>
                    </a:ext>
                  </a:extLst>
                </a:gridCol>
                <a:gridCol w="1926022">
                  <a:extLst>
                    <a:ext uri="{9D8B030D-6E8A-4147-A177-3AD203B41FA5}">
                      <a16:colId xmlns:a16="http://schemas.microsoft.com/office/drawing/2014/main" val="2435578935"/>
                    </a:ext>
                  </a:extLst>
                </a:gridCol>
                <a:gridCol w="1926022">
                  <a:extLst>
                    <a:ext uri="{9D8B030D-6E8A-4147-A177-3AD203B41FA5}">
                      <a16:colId xmlns:a16="http://schemas.microsoft.com/office/drawing/2014/main" val="2516145049"/>
                    </a:ext>
                  </a:extLst>
                </a:gridCol>
                <a:gridCol w="1926022">
                  <a:extLst>
                    <a:ext uri="{9D8B030D-6E8A-4147-A177-3AD203B41FA5}">
                      <a16:colId xmlns:a16="http://schemas.microsoft.com/office/drawing/2014/main" val="4068793969"/>
                    </a:ext>
                  </a:extLst>
                </a:gridCol>
              </a:tblGrid>
              <a:tr h="504488">
                <a:tc>
                  <a:txBody>
                    <a:bodyPr/>
                    <a:lstStyle/>
                    <a:p>
                      <a:pPr algn="l"/>
                      <a:r>
                        <a:rPr lang="en-CN" dirty="0">
                          <a:solidFill>
                            <a:schemeClr val="accent1"/>
                          </a:solidFill>
                        </a:rPr>
                        <a:t>IPC</a:t>
                      </a:r>
                      <a:r>
                        <a:rPr lang="en-US" dirty="0" err="1">
                          <a:solidFill>
                            <a:schemeClr val="accent1"/>
                          </a:solidFill>
                        </a:rPr>
                        <a:t>机制</a:t>
                      </a:r>
                      <a:endParaRPr lang="en-CN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N" dirty="0">
                          <a:solidFill>
                            <a:schemeClr val="accent1"/>
                          </a:solidFill>
                        </a:rPr>
                        <a:t>数据抽象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N" dirty="0">
                          <a:solidFill>
                            <a:schemeClr val="accent1"/>
                          </a:solidFill>
                        </a:rPr>
                        <a:t>参与者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accent1"/>
                          </a:solidFill>
                        </a:rPr>
                        <a:t>方向</a:t>
                      </a:r>
                      <a:endParaRPr lang="en-CN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10477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l"/>
                      <a:r>
                        <a:rPr lang="en-CN" dirty="0"/>
                        <a:t>管道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solidFill>
                            <a:schemeClr val="accent1"/>
                          </a:solidFill>
                        </a:rPr>
                        <a:t>文件接口</a:t>
                      </a:r>
                      <a:endParaRPr lang="en-CN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N" dirty="0"/>
                        <a:t>两个进程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N" dirty="0"/>
                        <a:t>单向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4882423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l"/>
                      <a:r>
                        <a:rPr lang="en-CN" dirty="0"/>
                        <a:t>共享内存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N">
                          <a:solidFill>
                            <a:schemeClr val="accent1"/>
                          </a:solidFill>
                        </a:rPr>
                        <a:t>内存</a:t>
                      </a:r>
                      <a:r>
                        <a:rPr lang="zh-CN" altLang="en-US" dirty="0">
                          <a:solidFill>
                            <a:schemeClr val="accent1"/>
                          </a:solidFill>
                        </a:rPr>
                        <a:t>接口</a:t>
                      </a:r>
                      <a:endParaRPr lang="en-CN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dirty="0"/>
                        <a:t>多进程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dirty="0"/>
                        <a:t>单向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双向</a:t>
                      </a:r>
                      <a:endParaRPr lang="en-C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0177361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l"/>
                      <a:r>
                        <a:rPr lang="en-CN" dirty="0"/>
                        <a:t>消息队列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N">
                          <a:solidFill>
                            <a:schemeClr val="accent1"/>
                          </a:solidFill>
                        </a:rPr>
                        <a:t>消息</a:t>
                      </a:r>
                      <a:r>
                        <a:rPr lang="zh-CN" altLang="en-US" dirty="0">
                          <a:solidFill>
                            <a:schemeClr val="accent1"/>
                          </a:solidFill>
                        </a:rPr>
                        <a:t>接口</a:t>
                      </a:r>
                      <a:endParaRPr lang="en-CN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N" dirty="0"/>
                        <a:t>多进程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dirty="0"/>
                        <a:t>单向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双向</a:t>
                      </a:r>
                      <a:endParaRPr lang="en-C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5418575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l"/>
                      <a:r>
                        <a:rPr lang="en-CN" dirty="0"/>
                        <a:t>信号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solidFill>
                            <a:schemeClr val="accent1"/>
                          </a:solidFill>
                        </a:rPr>
                        <a:t>信号接口</a:t>
                      </a:r>
                      <a:endParaRPr lang="en-CN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dirty="0"/>
                        <a:t>多进程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N" dirty="0"/>
                        <a:t>单向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6767635"/>
                  </a:ext>
                </a:extLst>
              </a:tr>
              <a:tr h="504488">
                <a:tc>
                  <a:txBody>
                    <a:bodyPr/>
                    <a:lstStyle/>
                    <a:p>
                      <a:pPr algn="l"/>
                      <a:r>
                        <a:rPr lang="en-CN" dirty="0"/>
                        <a:t>套接字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solidFill>
                            <a:schemeClr val="accent1"/>
                          </a:solidFill>
                        </a:rPr>
                        <a:t>文件接口</a:t>
                      </a:r>
                      <a:endParaRPr lang="en-CN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N" dirty="0"/>
                        <a:t>两个进程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N" dirty="0"/>
                        <a:t>单向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双向</a:t>
                      </a:r>
                      <a:endParaRPr lang="en-C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3045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4623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A93FA0B-439C-314C-963C-0B4DC8967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IPC</a:t>
            </a:r>
            <a:r>
              <a:rPr lang="zh-CN" altLang="en-US" dirty="0"/>
              <a:t>基本设计与实现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CC608A4-5961-3540-B8FB-48232C4F1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A4D3D6-0F51-8E42-BF85-657DDDB78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E546E2-EDE7-D043-AF11-1521B1C470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1741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5CAFB9-A2E7-5E46-AFF1-983C9F09F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600" dirty="0"/>
              <a:t>IPC</a:t>
            </a:r>
            <a:r>
              <a:rPr kumimoji="1" lang="zh-CN" altLang="en-US" sz="3600" dirty="0"/>
              <a:t>的基本功能目标</a:t>
            </a:r>
            <a:endParaRPr kumimoji="1" lang="en-US" altLang="zh-CN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E3E77B-3D20-F040-A800-F0C5C4CA6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2000" dirty="0"/>
              <a:t>数据传递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发送消息：</a:t>
            </a:r>
            <a:r>
              <a:rPr kumimoji="1" lang="en" altLang="zh-CN" sz="1800" dirty="0"/>
              <a:t>Send</a:t>
            </a:r>
          </a:p>
          <a:p>
            <a:pPr lvl="1"/>
            <a:r>
              <a:rPr kumimoji="1" lang="zh-CN" altLang="en-US" sz="1800" dirty="0"/>
              <a:t>接收消息：</a:t>
            </a:r>
            <a:r>
              <a:rPr kumimoji="1" lang="en" altLang="zh-CN" sz="1800" dirty="0" err="1"/>
              <a:t>Recv</a:t>
            </a:r>
            <a:endParaRPr kumimoji="1" lang="en" altLang="zh-CN" sz="1800" dirty="0"/>
          </a:p>
          <a:p>
            <a:pPr lvl="1"/>
            <a:r>
              <a:rPr kumimoji="1" lang="zh-CN" altLang="en-US" sz="1800" dirty="0"/>
              <a:t>例如：</a:t>
            </a:r>
            <a:r>
              <a:rPr kumimoji="1" lang="en-US" altLang="zh-CN" sz="1800" dirty="0"/>
              <a:t>pipe</a:t>
            </a:r>
            <a:r>
              <a:rPr kumimoji="1" lang="zh-CN" altLang="en-US" sz="1800" dirty="0"/>
              <a:t>，</a:t>
            </a:r>
            <a:r>
              <a:rPr kumimoji="1" lang="en-US" altLang="zh-CN" sz="1800" dirty="0" err="1"/>
              <a:t>msgqueue</a:t>
            </a:r>
            <a:r>
              <a:rPr kumimoji="1" lang="zh-CN" altLang="en-US" sz="1800" dirty="0"/>
              <a:t>，网络</a:t>
            </a:r>
            <a:r>
              <a:rPr kumimoji="1" lang="en-US" altLang="zh-CN" sz="1800" dirty="0"/>
              <a:t>socket</a:t>
            </a:r>
            <a:r>
              <a:rPr kumimoji="1" lang="zh-CN" altLang="en-US" sz="1800" dirty="0"/>
              <a:t>， 消息订阅发布</a:t>
            </a:r>
            <a:r>
              <a:rPr kumimoji="1" lang="en-US" altLang="zh-CN" sz="1800" dirty="0"/>
              <a:t>publish/subscribe</a:t>
            </a:r>
          </a:p>
          <a:p>
            <a:r>
              <a:rPr kumimoji="1" lang="zh-CN" altLang="en-US" sz="2000" dirty="0"/>
              <a:t>过程调用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包括数据传递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远程方法调用：</a:t>
            </a:r>
            <a:r>
              <a:rPr kumimoji="1" lang="en-US" altLang="zh-CN" sz="1800" dirty="0"/>
              <a:t>RPC</a:t>
            </a:r>
            <a:endParaRPr kumimoji="1" lang="en" altLang="zh-CN" sz="1800" dirty="0"/>
          </a:p>
          <a:p>
            <a:pPr lvl="1"/>
            <a:r>
              <a:rPr kumimoji="1" lang="zh-CN" altLang="en-US" sz="1800" dirty="0"/>
              <a:t>调用结果返回：</a:t>
            </a:r>
            <a:r>
              <a:rPr kumimoji="1" lang="en" altLang="zh-CN" sz="1800" dirty="0"/>
              <a:t>Reply</a:t>
            </a:r>
          </a:p>
          <a:p>
            <a:pPr lvl="1"/>
            <a:r>
              <a:rPr kumimoji="1" lang="zh-CN" altLang="en-US" sz="1800" dirty="0"/>
              <a:t>例如：进程</a:t>
            </a:r>
            <a:r>
              <a:rPr kumimoji="1" lang="en-US" altLang="zh-CN" sz="1800" dirty="0"/>
              <a:t>1</a:t>
            </a:r>
            <a:r>
              <a:rPr kumimoji="1" lang="zh-CN" altLang="en-US" sz="1800" dirty="0"/>
              <a:t>调用进程</a:t>
            </a:r>
            <a:r>
              <a:rPr kumimoji="1" lang="en-US" altLang="zh-CN" sz="1800" dirty="0"/>
              <a:t>2</a:t>
            </a:r>
            <a:r>
              <a:rPr kumimoji="1" lang="zh-CN" altLang="en-US" sz="1800" dirty="0"/>
              <a:t>的方法（与远程过程调用</a:t>
            </a:r>
            <a:r>
              <a:rPr kumimoji="1" lang="en-US" altLang="zh-CN" sz="1800" dirty="0"/>
              <a:t>RPC</a:t>
            </a:r>
            <a:r>
              <a:rPr kumimoji="1" lang="zh-CN" altLang="en-US" sz="1800" dirty="0"/>
              <a:t>类似）</a:t>
            </a:r>
            <a:endParaRPr kumimoji="1" lang="en-US" altLang="zh-CN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B10D48-3185-1A46-BA19-5C473C350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88259C-DC01-2E4D-A865-6FFB41A419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0091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ED7D01-12EB-144B-AE3F-A8C316F19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简单</a:t>
            </a:r>
            <a:r>
              <a:rPr kumimoji="1" lang="en-US" altLang="zh-CN" dirty="0"/>
              <a:t>IPC</a:t>
            </a:r>
            <a:r>
              <a:rPr kumimoji="1" lang="zh-CN" altLang="en-US" dirty="0"/>
              <a:t>：消息的发送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2C4D01-C387-D74A-88B1-865FD52F9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4A61D5-72B0-4444-AE63-D8BD481846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770BA4F-4543-5448-BF46-F0233FAEA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702" y="1341586"/>
            <a:ext cx="6002595" cy="305334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FAD8949-9C49-8843-8A10-A90C9399A8E3}"/>
              </a:ext>
            </a:extLst>
          </p:cNvPr>
          <p:cNvSpPr txBox="1"/>
          <p:nvPr/>
        </p:nvSpPr>
        <p:spPr>
          <a:xfrm>
            <a:off x="395535" y="4620899"/>
            <a:ext cx="8352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发送者和消费者需要依赖于一个通信连接chan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，作为一个媒介进行消息的传输</a:t>
            </a:r>
          </a:p>
        </p:txBody>
      </p:sp>
    </p:spTree>
    <p:extLst>
      <p:ext uri="{BB962C8B-B14F-4D97-AF65-F5344CB8AC3E}">
        <p14:creationId xmlns:p14="http://schemas.microsoft.com/office/powerpoint/2010/main" val="2109203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DF037C-1036-7346-BF08-216A75D13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简单</a:t>
            </a:r>
            <a:r>
              <a:rPr kumimoji="1" lang="en-US" altLang="zh-CN" dirty="0"/>
              <a:t>IPC</a:t>
            </a:r>
            <a:r>
              <a:rPr kumimoji="1" lang="zh-CN" altLang="en-US" dirty="0"/>
              <a:t>：消息的接收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AD92EC-988F-844E-9F3D-D92FAB5B7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89CE5F-2A93-1445-9B8F-DD3D4C06E6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EC75F2B-B108-E64A-8B20-E98912C60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262" y="1342597"/>
            <a:ext cx="6245476" cy="353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044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C4297-EEBA-404B-8F18-AE76F81D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3204"/>
            <a:ext cx="8229600" cy="900442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/>
              <a:t>简单</a:t>
            </a:r>
            <a:r>
              <a:rPr kumimoji="1" lang="en-US" altLang="zh-CN" dirty="0"/>
              <a:t>IPC</a:t>
            </a:r>
            <a:r>
              <a:rPr kumimoji="1" lang="zh-CN" altLang="en-US" dirty="0"/>
              <a:t>：消息的远程方法调用（发送者）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86444F-FBB7-3A45-A783-F93DF0F69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BCA83A-8188-5343-9B50-FD2711BB39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F69EB2-C717-3145-A287-BF26890EA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263" y="1505579"/>
            <a:ext cx="6245475" cy="351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4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22AEF4-5847-5948-8D7B-2F7348A6B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6858"/>
            <a:ext cx="8229600" cy="900442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/>
              <a:t>简单</a:t>
            </a:r>
            <a:r>
              <a:rPr kumimoji="1" lang="en-US" altLang="zh-CN" dirty="0"/>
              <a:t>IPC</a:t>
            </a:r>
            <a:r>
              <a:rPr kumimoji="1" lang="zh-CN" altLang="en-US" dirty="0"/>
              <a:t>：消息的远程方法调用（接收者）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07A386-DB55-6D43-8C7C-23BECD1BD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B19431-F2C2-DD42-B6AA-0432A80DE5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3A10610-A75F-1148-822A-57EEAD991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263" y="1286248"/>
            <a:ext cx="6245475" cy="382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029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93CBE9-FCD8-BE45-A9CE-59DBF63C7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简单</a:t>
            </a:r>
            <a:r>
              <a:rPr kumimoji="1" lang="en-US" altLang="zh-CN" sz="3200" dirty="0"/>
              <a:t>IPC</a:t>
            </a:r>
            <a:r>
              <a:rPr kumimoji="1" lang="zh-CN" altLang="en-US" sz="3200" dirty="0"/>
              <a:t>的两个阶段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9BFF43-8C70-B644-8137-9CAD43D33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000" dirty="0"/>
              <a:t>阶段</a:t>
            </a:r>
            <a:r>
              <a:rPr kumimoji="1" lang="en-US" altLang="zh-CN" sz="2000" dirty="0"/>
              <a:t>-1</a:t>
            </a:r>
            <a:r>
              <a:rPr kumimoji="1" lang="zh-CN" altLang="en-US" sz="2000" dirty="0"/>
              <a:t>：准备阶段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建立通信连接，即进程间的信道</a:t>
            </a:r>
            <a:endParaRPr kumimoji="1" lang="en-US" altLang="zh-CN" sz="1800" dirty="0"/>
          </a:p>
          <a:p>
            <a:pPr lvl="2"/>
            <a:r>
              <a:rPr kumimoji="1" lang="zh-CN" altLang="en-US" sz="1800" dirty="0"/>
              <a:t>假设内核已经为两个进程映射了一段共享内存</a:t>
            </a:r>
            <a:endParaRPr kumimoji="1" lang="en-US" altLang="zh-CN" sz="1800" dirty="0"/>
          </a:p>
          <a:p>
            <a:r>
              <a:rPr kumimoji="1" lang="zh-CN" altLang="en-US" sz="2000" dirty="0"/>
              <a:t>阶段</a:t>
            </a:r>
            <a:r>
              <a:rPr kumimoji="1" lang="en-US" altLang="zh-CN" sz="2000" dirty="0"/>
              <a:t>-2</a:t>
            </a:r>
            <a:r>
              <a:rPr kumimoji="1" lang="zh-CN" altLang="en-US" sz="2000" dirty="0"/>
              <a:t>：通信阶段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数据传递</a:t>
            </a:r>
            <a:endParaRPr kumimoji="1" lang="en-US" altLang="zh-CN" sz="1800" dirty="0"/>
          </a:p>
          <a:p>
            <a:pPr lvl="2"/>
            <a:r>
              <a:rPr kumimoji="1" lang="en-US" altLang="zh-CN" sz="1800" dirty="0"/>
              <a:t>“</a:t>
            </a:r>
            <a:r>
              <a:rPr kumimoji="1" lang="zh-CN" altLang="en-US" sz="1800" dirty="0"/>
              <a:t>消息</a:t>
            </a:r>
            <a:r>
              <a:rPr kumimoji="1" lang="en-US" altLang="zh-CN" sz="1800" dirty="0"/>
              <a:t>”</a:t>
            </a:r>
            <a:r>
              <a:rPr kumimoji="1" lang="zh-CN" altLang="en-US" sz="1800" dirty="0"/>
              <a:t>抽象：通常包含头部（元数据）和数据内容（例如</a:t>
            </a:r>
            <a:r>
              <a:rPr kumimoji="1" lang="en-US" altLang="zh-CN" sz="1800" dirty="0"/>
              <a:t>500</a:t>
            </a:r>
            <a:r>
              <a:rPr kumimoji="1" lang="zh-CN" altLang="en-US" sz="1800" dirty="0"/>
              <a:t>字节）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通信机制</a:t>
            </a:r>
            <a:endParaRPr kumimoji="1" lang="en-US" altLang="zh-CN" sz="1800" dirty="0"/>
          </a:p>
          <a:p>
            <a:pPr lvl="2"/>
            <a:r>
              <a:rPr kumimoji="1" lang="zh-CN" altLang="en-US" sz="1800" dirty="0"/>
              <a:t>两个消息保存在共享内存中：发送者消息、接收者消息</a:t>
            </a:r>
            <a:endParaRPr kumimoji="1" lang="en-US" altLang="zh-CN" sz="1800" dirty="0"/>
          </a:p>
          <a:p>
            <a:pPr lvl="2"/>
            <a:r>
              <a:rPr kumimoji="1" lang="zh-CN" altLang="en-US" sz="1800" dirty="0"/>
              <a:t>发送者和接收者通过</a:t>
            </a:r>
            <a:r>
              <a:rPr kumimoji="1" lang="zh-CN" altLang="en-US" sz="1800" b="1" dirty="0">
                <a:solidFill>
                  <a:schemeClr val="accent1"/>
                </a:solidFill>
              </a:rPr>
              <a:t>轮询</a:t>
            </a:r>
            <a:r>
              <a:rPr kumimoji="1" lang="zh-CN" altLang="en-US" sz="1800" dirty="0"/>
              <a:t>消息的状态作为通知机制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F183C-285B-8044-9B7B-956CC5FB1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4D38DA-9029-6845-8FD2-3A83BA4EFF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36517E-772B-DD44-9BC9-4F1E6CE48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087" y="193204"/>
            <a:ext cx="4904409" cy="150807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CE0E760-B257-514A-B599-6A0AE5E6BD7C}"/>
              </a:ext>
            </a:extLst>
          </p:cNvPr>
          <p:cNvSpPr txBox="1"/>
          <p:nvPr/>
        </p:nvSpPr>
        <p:spPr>
          <a:xfrm>
            <a:off x="6726322" y="2786762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accent1"/>
                </a:solidFill>
              </a:rPr>
              <a:t>是否能够包含指针？</a:t>
            </a: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9BC4DDB4-7975-4D4E-8B33-7A18EAF3EE9E}"/>
              </a:ext>
            </a:extLst>
          </p:cNvPr>
          <p:cNvCxnSpPr/>
          <p:nvPr/>
        </p:nvCxnSpPr>
        <p:spPr>
          <a:xfrm flipV="1">
            <a:off x="6300192" y="3073524"/>
            <a:ext cx="432048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1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C021B9-99AB-E6A4-FB8C-9958C597F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回顾：调度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3EF6BC2-9ECF-C053-8B6F-FF741EDF57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0B8BFE-593D-3266-C225-E296DA3F3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925FA1-6A5E-4C6D-C197-4B057A0834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95977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9B69E2-987D-FE4C-8473-95B0B67D3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简单</a:t>
            </a:r>
            <a:r>
              <a:rPr kumimoji="1" lang="en-US" altLang="zh-CN" dirty="0"/>
              <a:t>IPC</a:t>
            </a:r>
            <a:r>
              <a:rPr kumimoji="1" lang="zh-CN" altLang="en-US" dirty="0"/>
              <a:t>数据传递的两种方法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577637-44D3-A24A-86BF-13775B111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方法</a:t>
            </a:r>
            <a:r>
              <a:rPr kumimoji="1" lang="en-US" altLang="zh-CN" dirty="0"/>
              <a:t>-1</a:t>
            </a:r>
            <a:r>
              <a:rPr kumimoji="1" lang="zh-CN" altLang="en-US" dirty="0"/>
              <a:t>：通过共享内存的数据传递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操作系统在通信过程中不干预数据传输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操作系统仅负责准备阶段的映射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方法</a:t>
            </a:r>
            <a:r>
              <a:rPr kumimoji="1" lang="en-US" altLang="zh-CN" dirty="0"/>
              <a:t>-2</a:t>
            </a:r>
            <a:r>
              <a:rPr kumimoji="1" lang="zh-CN" altLang="en-US" dirty="0"/>
              <a:t>：通过操作系统内核的数据传递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操作系统提供接口（系统调用）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通过内核态内存来传递数据，无需在用户态建立共享内存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F3188D7-60B8-A947-BF7A-CA8414BE6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9E6E7A-449A-BB4A-BC05-2343E3B9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549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48A8E5-57C9-5B49-BA64-BADBC77EE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两种数据传递方法的对比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33953E-6FE7-EC4D-9240-834F3367F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基于共享内存的优势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完全由用户态控制，定制能力更强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无需内核进行额外的内存拷贝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基于系统调用的优势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抽象更简单，用户态直接调用接口，使用更方便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安全性保证更强，发送者在消息被接收时通常无法修改消息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310395-DCFF-8C46-8CF1-7367751CF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02ACF8-AD6D-C64F-99F5-E53185A1F6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6115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ACD612-A184-1E4B-B523-BF98CE107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简单</a:t>
            </a:r>
            <a:r>
              <a:rPr kumimoji="1" lang="en-US" altLang="zh-CN" dirty="0"/>
              <a:t>IPC</a:t>
            </a:r>
            <a:r>
              <a:rPr kumimoji="1" lang="zh-CN" altLang="en-US" dirty="0"/>
              <a:t>的通知机制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0A9176-F72A-4849-8D52-A955E1635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000" dirty="0"/>
              <a:t>方法</a:t>
            </a:r>
            <a:r>
              <a:rPr kumimoji="1" lang="en-US" altLang="zh-CN" sz="2000" dirty="0"/>
              <a:t>-1</a:t>
            </a:r>
            <a:r>
              <a:rPr kumimoji="1" lang="zh-CN" altLang="en-US" sz="2000" dirty="0"/>
              <a:t>：基于轮询（消息头部的状态信息）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缺点：大量</a:t>
            </a:r>
            <a:r>
              <a:rPr kumimoji="1" lang="en-US" altLang="zh-CN" sz="1800" dirty="0"/>
              <a:t>CPU</a:t>
            </a:r>
            <a:r>
              <a:rPr kumimoji="1" lang="zh-CN" altLang="en-US" sz="1800" dirty="0"/>
              <a:t>计算资源的浪费</a:t>
            </a:r>
            <a:endParaRPr kumimoji="1" lang="en-US" altLang="zh-CN" sz="1800" dirty="0"/>
          </a:p>
          <a:p>
            <a:r>
              <a:rPr kumimoji="1" lang="zh-CN" altLang="en-US" sz="2000" dirty="0"/>
              <a:t>方法</a:t>
            </a:r>
            <a:r>
              <a:rPr kumimoji="1" lang="en-US" altLang="zh-CN" sz="2000" dirty="0"/>
              <a:t>-2</a:t>
            </a:r>
            <a:r>
              <a:rPr kumimoji="1" lang="zh-CN" altLang="en-US" sz="2000" dirty="0"/>
              <a:t>：基于控制流转移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由内核控制进程的运行状态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优点：进程只有在条件满足的情况下才运行，避免</a:t>
            </a:r>
            <a:r>
              <a:rPr kumimoji="1" lang="en-US" altLang="zh-CN" sz="1800" dirty="0"/>
              <a:t>CPU</a:t>
            </a:r>
            <a:r>
              <a:rPr kumimoji="1" lang="zh-CN" altLang="en-US" sz="1800" dirty="0"/>
              <a:t>浪费</a:t>
            </a:r>
            <a:endParaRPr kumimoji="1" lang="en-US" altLang="zh-CN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AD5327-46DE-2F46-B47E-AA0224600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0CE11B-4151-7945-AF05-2491803856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1B72A46-C95D-4346-8126-F63E5B345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261" y="3577580"/>
            <a:ext cx="6245476" cy="206562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C62CFFF-1436-DEB8-5E7B-46D2A05D251E}"/>
              </a:ext>
            </a:extLst>
          </p:cNvPr>
          <p:cNvSpPr txBox="1"/>
          <p:nvPr/>
        </p:nvSpPr>
        <p:spPr>
          <a:xfrm>
            <a:off x="4701758" y="2270875"/>
            <a:ext cx="444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</a:rPr>
              <a:t>思考：相比于方法</a:t>
            </a:r>
            <a:r>
              <a:rPr kumimoji="1" lang="en-US" altLang="zh-CN" b="1" dirty="0">
                <a:solidFill>
                  <a:srgbClr val="C00000"/>
                </a:solidFill>
              </a:rPr>
              <a:t>2</a:t>
            </a:r>
            <a:r>
              <a:rPr kumimoji="1" lang="zh-CN" altLang="en-US" b="1" dirty="0">
                <a:solidFill>
                  <a:srgbClr val="C00000"/>
                </a:solidFill>
              </a:rPr>
              <a:t>，方法</a:t>
            </a:r>
            <a:r>
              <a:rPr kumimoji="1" lang="en-US" altLang="zh-CN" b="1" dirty="0">
                <a:solidFill>
                  <a:srgbClr val="C00000"/>
                </a:solidFill>
              </a:rPr>
              <a:t>-1</a:t>
            </a:r>
            <a:r>
              <a:rPr kumimoji="1" lang="zh-CN" altLang="en-US" b="1" dirty="0">
                <a:solidFill>
                  <a:srgbClr val="C00000"/>
                </a:solidFill>
              </a:rPr>
              <a:t>有什么优势？</a:t>
            </a:r>
          </a:p>
        </p:txBody>
      </p:sp>
    </p:spTree>
    <p:extLst>
      <p:ext uri="{BB962C8B-B14F-4D97-AF65-F5344CB8AC3E}">
        <p14:creationId xmlns:p14="http://schemas.microsoft.com/office/powerpoint/2010/main" val="351561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7D3296-D9BD-E943-B2B8-6CEB752B8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IPC</a:t>
            </a:r>
            <a:r>
              <a:rPr kumimoji="1" lang="zh-CN" altLang="en-US" dirty="0"/>
              <a:t>的方向：单向和双向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C0A4CB-70B3-6548-8974-A46D3D3EC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简单</a:t>
            </a:r>
            <a:r>
              <a:rPr kumimoji="1" lang="en-US" altLang="zh-CN" dirty="0"/>
              <a:t>IPC</a:t>
            </a:r>
            <a:r>
              <a:rPr kumimoji="1" lang="zh-CN" altLang="en-US" dirty="0"/>
              <a:t>的一次完整通信过程包含两个方向的通信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发送者传递一个消息（即请求）给接收者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接收者返回一个消息（即结果）给发送者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B99E4F-FE2D-3542-B632-23FB0128B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F5A484-FA9F-8249-BA7F-65B021C8F0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52511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1415C8-5915-C443-A535-8E447C072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IPC</a:t>
            </a:r>
            <a:r>
              <a:rPr kumimoji="1" lang="zh-CN" altLang="en-US" dirty="0"/>
              <a:t>控制流：同步和异步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E4528F-297F-1D4F-AC04-0C094182D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同步</a:t>
            </a:r>
            <a:r>
              <a:rPr kumimoji="1" lang="en-US" altLang="zh-CN" dirty="0"/>
              <a:t>IPC</a:t>
            </a:r>
          </a:p>
          <a:p>
            <a:pPr lvl="1"/>
            <a:r>
              <a:rPr kumimoji="1" lang="en-US" altLang="zh-CN" dirty="0"/>
              <a:t>IPC</a:t>
            </a:r>
            <a:r>
              <a:rPr kumimoji="1" lang="zh-CN" altLang="en-US" dirty="0"/>
              <a:t>操作会阻塞进程直到操作完成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线性的控制流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调用者继续运行时，返回结果已经就绪</a:t>
            </a:r>
            <a:endParaRPr kumimoji="1" lang="en-US" altLang="zh-CN" dirty="0"/>
          </a:p>
          <a:p>
            <a:r>
              <a:rPr kumimoji="1" lang="zh-CN" altLang="en-US" dirty="0"/>
              <a:t>异步</a:t>
            </a:r>
            <a:r>
              <a:rPr kumimoji="1" lang="en-US" altLang="zh-CN" dirty="0"/>
              <a:t>IPC</a:t>
            </a:r>
          </a:p>
          <a:p>
            <a:pPr lvl="1"/>
            <a:r>
              <a:rPr kumimoji="1" lang="zh-CN" altLang="en-US" dirty="0"/>
              <a:t>进程发起</a:t>
            </a:r>
            <a:r>
              <a:rPr kumimoji="1" lang="en-US" altLang="zh-CN" dirty="0"/>
              <a:t>IPC</a:t>
            </a:r>
            <a:r>
              <a:rPr kumimoji="1" lang="zh-CN" altLang="en-US" dirty="0"/>
              <a:t>操作后即可返回而不需要等待其完成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通过轮询或回调函数（需内核支持）来获取返回结果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5BACD0-F0C1-E949-A094-D01DACBE0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D1992C-AA0C-AC43-90DA-1FBD55ECF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116160D-47AB-6B41-9C8E-B6646BFE7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589088"/>
            <a:ext cx="3461823" cy="222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175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FC5FB9-6AA1-CE40-905F-1EC7AC9DA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IPC</a:t>
            </a:r>
            <a:r>
              <a:rPr kumimoji="1" lang="zh-CN" altLang="en-US" dirty="0"/>
              <a:t>的超时机制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B983AA-7E03-C04A-96F5-F2A8E3393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8435280" cy="3771636"/>
          </a:xfrm>
        </p:spPr>
        <p:txBody>
          <a:bodyPr>
            <a:normAutofit/>
          </a:bodyPr>
          <a:lstStyle/>
          <a:p>
            <a:r>
              <a:rPr kumimoji="1" lang="zh-CN" altLang="en-US" sz="2000" dirty="0"/>
              <a:t>一种新的错误：超时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传统的函数调用不存在超时问题</a:t>
            </a:r>
            <a:endParaRPr kumimoji="1" lang="en-US" altLang="zh-CN" sz="1800" dirty="0"/>
          </a:p>
          <a:p>
            <a:pPr lvl="1"/>
            <a:r>
              <a:rPr kumimoji="1" lang="en-US" altLang="zh-CN" sz="1800" dirty="0"/>
              <a:t>IPC</a:t>
            </a:r>
            <a:r>
              <a:rPr kumimoji="1" lang="zh-CN" altLang="en-US" sz="1800" dirty="0"/>
              <a:t>涉及两个进程，分别有独立的控制流</a:t>
            </a:r>
            <a:endParaRPr kumimoji="1" lang="en-US" altLang="zh-CN" sz="1800" dirty="0"/>
          </a:p>
          <a:p>
            <a:r>
              <a:rPr kumimoji="1" lang="zh-CN" altLang="en-US" sz="2000" dirty="0"/>
              <a:t>超时可能的原因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被调用者是恶意的：故意不返回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被调用者不是恶意的：运行时间过长、调度时间过长、请求丢失等</a:t>
            </a:r>
            <a:endParaRPr kumimoji="1" lang="en-US" altLang="zh-CN" sz="1800" dirty="0"/>
          </a:p>
          <a:p>
            <a:r>
              <a:rPr kumimoji="1" lang="zh-CN" altLang="en-US" sz="2000" dirty="0"/>
              <a:t>超时机制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应用可自行设置超时的阈值，但如何选择合适的阈值却很难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特殊的超时机制：阻塞、立即返回（要求被调用者处于可立即响应的状态）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D9A699-8C11-D741-A4AB-1A9685C1B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EE2A49-3DED-CC40-8FF1-9305BA37D6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24248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DD6110-5DBF-994F-AA78-E4DFF14DE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IPC</a:t>
            </a:r>
            <a:r>
              <a:rPr kumimoji="1" lang="zh-CN" altLang="en-US" dirty="0"/>
              <a:t>的两种通信连接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64EBC9-FDB0-0E48-8A66-2FE874716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000" dirty="0"/>
              <a:t>方法</a:t>
            </a:r>
            <a:r>
              <a:rPr kumimoji="1" lang="en-US" altLang="zh-CN" sz="2000" dirty="0"/>
              <a:t>-1</a:t>
            </a:r>
            <a:r>
              <a:rPr kumimoji="1" lang="zh-CN" altLang="en-US" sz="2000" dirty="0"/>
              <a:t>：直接通信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通信的一方需要显示地标识另一方，每一方都拥有唯一标识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如：</a:t>
            </a:r>
            <a:r>
              <a:rPr kumimoji="1" lang="en-US" altLang="zh-CN" sz="1800" dirty="0"/>
              <a:t>Send(P,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message),</a:t>
            </a:r>
            <a:r>
              <a:rPr kumimoji="1" lang="zh-CN" altLang="en-US" sz="1800" dirty="0"/>
              <a:t> </a:t>
            </a:r>
            <a:r>
              <a:rPr kumimoji="1" lang="en-US" altLang="zh-CN" sz="1800" dirty="0" err="1"/>
              <a:t>Recv</a:t>
            </a:r>
            <a:r>
              <a:rPr kumimoji="1" lang="en-US" altLang="zh-CN" sz="1800" dirty="0"/>
              <a:t>(Q,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message)</a:t>
            </a:r>
          </a:p>
          <a:p>
            <a:pPr lvl="1"/>
            <a:r>
              <a:rPr kumimoji="1" lang="zh-CN" altLang="en-US" sz="1800" dirty="0"/>
              <a:t>连接的建立是自动完成的（由内核完成）</a:t>
            </a:r>
            <a:endParaRPr kumimoji="1" lang="en-US" altLang="zh-CN" sz="1800" dirty="0"/>
          </a:p>
          <a:p>
            <a:r>
              <a:rPr kumimoji="1" lang="zh-CN" altLang="en-US" sz="2000" dirty="0"/>
              <a:t>方法</a:t>
            </a:r>
            <a:r>
              <a:rPr kumimoji="1" lang="en-US" altLang="zh-CN" sz="2000" dirty="0"/>
              <a:t>-2</a:t>
            </a:r>
            <a:r>
              <a:rPr kumimoji="1" lang="zh-CN" altLang="en-US" sz="2000" dirty="0"/>
              <a:t>：间接通信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通信双方通过</a:t>
            </a:r>
            <a:r>
              <a:rPr kumimoji="1" lang="en-US" altLang="zh-CN" sz="1800" dirty="0"/>
              <a:t>"</a:t>
            </a:r>
            <a:r>
              <a:rPr kumimoji="1" lang="zh-CN" altLang="en-US" sz="1800" dirty="0"/>
              <a:t>信箱</a:t>
            </a:r>
            <a:r>
              <a:rPr kumimoji="1" lang="en-US" altLang="zh-CN" sz="1800" dirty="0"/>
              <a:t>"</a:t>
            </a:r>
            <a:r>
              <a:rPr kumimoji="1" lang="zh-CN" altLang="en-US" sz="1800" dirty="0"/>
              <a:t>的抽象来完成通信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每个信箱有自己唯一的标识符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通信双方并不直接知道在与谁通信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进程间连接的建立发生在共享一个信箱时</a:t>
            </a:r>
            <a:endParaRPr kumimoji="1" lang="en-US" altLang="zh-CN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F2B2BC-12D3-324E-839A-7B671B388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304825-A323-C942-B526-0DA0397615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76127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AF8216-730B-5A4C-9529-31669E6E6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小知识：</a:t>
            </a:r>
            <a:r>
              <a:rPr kumimoji="1" lang="en-US" altLang="zh-CN" dirty="0"/>
              <a:t>IPC</a:t>
            </a:r>
            <a:r>
              <a:rPr kumimoji="1" lang="zh-CN" altLang="en-US" dirty="0"/>
              <a:t>的命名服务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C8A76A-981D-CD4A-985A-D3E3D0ACB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000" dirty="0"/>
              <a:t>命名服务：一个单独的进程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类似一个全局的看板，协调服务端与客户端之间的信息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服务端可以将自己提供的服务注册到命名服务中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客户端可以通过命名服务进程获取当前可用的服务</a:t>
            </a:r>
            <a:endParaRPr kumimoji="1" lang="en-US" altLang="zh-CN" sz="1800" dirty="0"/>
          </a:p>
          <a:p>
            <a:r>
              <a:rPr kumimoji="1" lang="zh-CN" altLang="en-US" sz="2000" dirty="0"/>
              <a:t>命名服务的功能：分发权限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例如：文件系统进程允许命名服务将连接文件系统的权限任意分发，</a:t>
            </a:r>
            <a:br>
              <a:rPr kumimoji="1" lang="en-US" altLang="zh-CN" sz="1800" dirty="0"/>
            </a:br>
            <a:r>
              <a:rPr kumimoji="1" lang="zh-CN" altLang="en-US" sz="1800" dirty="0"/>
              <a:t>因此所有进程都可以访问全局的文件系统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例如：数据库进程只允许拥有特定证书的客户端连接</a:t>
            </a:r>
            <a:endParaRPr kumimoji="1" lang="en-US" altLang="zh-CN" sz="1800" dirty="0"/>
          </a:p>
          <a:p>
            <a:r>
              <a:rPr kumimoji="1" lang="zh-CN" altLang="en-US" sz="2000" dirty="0"/>
              <a:t>权限控制：</a:t>
            </a:r>
            <a:r>
              <a:rPr kumimoji="1" lang="en-US" altLang="zh-CN" sz="2000" dirty="0"/>
              <a:t>A</a:t>
            </a:r>
            <a:r>
              <a:rPr kumimoji="1" lang="zh-CN" altLang="en-US" sz="2000" dirty="0"/>
              <a:t>进程能够向哪些进程发起</a:t>
            </a:r>
            <a:r>
              <a:rPr kumimoji="1" lang="en-US" altLang="zh-CN" sz="2000" dirty="0"/>
              <a:t>IPC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42E234-116F-7D40-AF55-7D42B1EE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A215E5-FD93-F24B-8DDB-92D890FF66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19490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CE39AA-AF56-A64A-8981-5E4BECBAD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IPC</a:t>
            </a:r>
            <a:r>
              <a:rPr kumimoji="1" lang="zh-CN" altLang="en-US" dirty="0"/>
              <a:t>的小结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23E2DF-2AA8-6347-AFAF-1EA7926CB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651878-B0C7-2441-9BD7-C0ED2DE2DC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5A4C99-2FE6-F04F-9BD5-C16A16F836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957"/>
          <a:stretch/>
        </p:blipFill>
        <p:spPr>
          <a:xfrm>
            <a:off x="86543" y="1655931"/>
            <a:ext cx="4239588" cy="30314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C46DC6-6B72-EB48-9CC8-B667F4C90F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770"/>
          <a:stretch/>
        </p:blipFill>
        <p:spPr>
          <a:xfrm>
            <a:off x="4446875" y="1792393"/>
            <a:ext cx="4663547" cy="296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3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C3CFBB2-29A4-9845-909C-D2C6211C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微内核进程间通信代码讲解</a:t>
            </a:r>
            <a:endParaRPr kumimoji="1" lang="zh-CN" altLang="en-US" b="1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8326478-0DD6-F849-B334-5BDB7DEEC8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以</a:t>
            </a:r>
            <a:r>
              <a:rPr kumimoji="1" lang="en-US" altLang="zh-CN" dirty="0" err="1"/>
              <a:t>ChCore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IPC</a:t>
            </a:r>
            <a:r>
              <a:rPr kumimoji="1" lang="zh-CN" altLang="en-US" dirty="0"/>
              <a:t>为例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F61D95-77C6-4F44-A6A2-DDF144D59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270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BDA81B-7BA1-DE46-A98C-45611703D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16" y="200557"/>
            <a:ext cx="8229600" cy="900442"/>
          </a:xfrm>
        </p:spPr>
        <p:txBody>
          <a:bodyPr/>
          <a:lstStyle/>
          <a:p>
            <a:r>
              <a:rPr kumimoji="1" lang="zh-CN" altLang="en-US" dirty="0"/>
              <a:t>调度小结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07B89D-AB33-C646-A672-3B03C8286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1316"/>
            <a:ext cx="8229600" cy="4104456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/>
              <a:t>调度指标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响应时间、周转时间、资源利用率、公平性 </a:t>
            </a:r>
            <a:r>
              <a:rPr kumimoji="1" lang="en-US" altLang="zh-CN" dirty="0"/>
              <a:t>…</a:t>
            </a:r>
          </a:p>
          <a:p>
            <a:r>
              <a:rPr kumimoji="1" lang="zh-CN" altLang="en-US" dirty="0"/>
              <a:t>调度策略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FCFS</a:t>
            </a:r>
            <a:r>
              <a:rPr kumimoji="1" lang="zh-CN" altLang="en-US" dirty="0"/>
              <a:t>、</a:t>
            </a:r>
            <a:r>
              <a:rPr kumimoji="1" lang="en-US" altLang="zh-CN" dirty="0"/>
              <a:t>SJF</a:t>
            </a:r>
            <a:r>
              <a:rPr kumimoji="1" lang="zh-CN" altLang="en-US" dirty="0"/>
              <a:t>、</a:t>
            </a:r>
            <a:r>
              <a:rPr kumimoji="1" lang="en-US" altLang="zh-CN" dirty="0"/>
              <a:t>RR</a:t>
            </a:r>
          </a:p>
          <a:p>
            <a:pPr lvl="1"/>
            <a:r>
              <a:rPr kumimoji="1" lang="zh-CN" altLang="en-US" dirty="0"/>
              <a:t>优先级调度、</a:t>
            </a:r>
            <a:r>
              <a:rPr kumimoji="1" lang="en-US" altLang="zh-CN" dirty="0"/>
              <a:t>MLFQ</a:t>
            </a:r>
          </a:p>
          <a:p>
            <a:pPr lvl="1"/>
            <a:r>
              <a:rPr kumimoji="1" lang="zh-CN" altLang="en-US" dirty="0"/>
              <a:t>公平共享调度</a:t>
            </a:r>
            <a:endParaRPr kumimoji="1" lang="en-US" altLang="zh-CN" dirty="0"/>
          </a:p>
          <a:p>
            <a:r>
              <a:rPr kumimoji="1" lang="zh-CN" altLang="en-US" dirty="0"/>
              <a:t>多核调度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CPU</a:t>
            </a:r>
            <a:r>
              <a:rPr kumimoji="1" lang="zh-CN" altLang="en-US" dirty="0"/>
              <a:t>核心亲和性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负责均衡</a:t>
            </a: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EC2497-7327-5844-9B5F-05B7CC210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296962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57530A-19D3-094E-BE1B-E86B401390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</p:spPr>
        <p:txBody>
          <a:bodyPr/>
          <a:lstStyle/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61690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E08B11-41AD-C840-B4B8-1FF8AA54A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ChCore</a:t>
            </a:r>
            <a:r>
              <a:rPr kumimoji="1" lang="zh-CN" altLang="en-US" dirty="0"/>
              <a:t>进程间通信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D18309-230F-824F-A482-56F852D22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3771636"/>
          </a:xfrm>
        </p:spPr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kumimoji="1" lang="zh-CN" altLang="en-US" dirty="0"/>
              <a:t>同步通信</a:t>
            </a:r>
            <a:endParaRPr kumimoji="1" lang="en-US" altLang="zh-CN" dirty="0"/>
          </a:p>
          <a:p>
            <a:pPr>
              <a:lnSpc>
                <a:spcPct val="200000"/>
              </a:lnSpc>
            </a:pPr>
            <a:r>
              <a:rPr kumimoji="1" lang="zh-CN" altLang="en-US" dirty="0"/>
              <a:t>传递数据：共享内存</a:t>
            </a:r>
            <a:endParaRPr kumimoji="1" lang="en-US" altLang="zh-CN" dirty="0"/>
          </a:p>
          <a:p>
            <a:pPr lvl="1">
              <a:lnSpc>
                <a:spcPct val="200000"/>
              </a:lnSpc>
            </a:pPr>
            <a:r>
              <a:rPr kumimoji="1" lang="zh-CN" altLang="en-US" dirty="0"/>
              <a:t>进程</a:t>
            </a:r>
            <a:r>
              <a:rPr kumimoji="1" lang="en-US" altLang="zh-CN" dirty="0"/>
              <a:t>1</a:t>
            </a:r>
            <a:r>
              <a:rPr kumimoji="1" lang="zh-CN" altLang="en-US" dirty="0"/>
              <a:t>与进程</a:t>
            </a:r>
            <a:r>
              <a:rPr kumimoji="1" lang="en-US" altLang="zh-CN" dirty="0"/>
              <a:t>2</a:t>
            </a:r>
            <a:r>
              <a:rPr kumimoji="1" lang="zh-CN" altLang="en-US" dirty="0"/>
              <a:t>共享一块内存</a:t>
            </a:r>
            <a:endParaRPr kumimoji="1" lang="en-US" altLang="zh-CN" dirty="0"/>
          </a:p>
          <a:p>
            <a:pPr>
              <a:lnSpc>
                <a:spcPct val="200000"/>
              </a:lnSpc>
            </a:pPr>
            <a:r>
              <a:rPr kumimoji="1" lang="zh-CN" altLang="en-US" dirty="0"/>
              <a:t>传递控制流：内核协助</a:t>
            </a:r>
            <a:endParaRPr kumimoji="1" lang="en-US" altLang="zh-CN" dirty="0"/>
          </a:p>
          <a:p>
            <a:pPr lvl="1">
              <a:lnSpc>
                <a:spcPct val="200000"/>
              </a:lnSpc>
            </a:pPr>
            <a:r>
              <a:rPr kumimoji="1" lang="zh-CN" altLang="en-US" dirty="0"/>
              <a:t>线程</a:t>
            </a:r>
            <a:r>
              <a:rPr kumimoji="1" lang="en-US" altLang="zh-CN" dirty="0"/>
              <a:t>A</a:t>
            </a:r>
            <a:r>
              <a:rPr kumimoji="1" lang="zh-CN" altLang="en-US" dirty="0"/>
              <a:t>（隶属于进程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）切换到线程</a:t>
            </a:r>
            <a:r>
              <a:rPr kumimoji="1" lang="en-US" altLang="zh-CN" dirty="0"/>
              <a:t>B</a:t>
            </a:r>
            <a:r>
              <a:rPr kumimoji="1" lang="zh-CN" altLang="en-US" dirty="0"/>
              <a:t> （隶属于进程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</a:t>
            </a: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3B40CB-91FD-1B4B-B7D2-16DD7B5A6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5D9213-4162-D140-88F3-E45E574EC2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86204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E08B11-41AD-C840-B4B8-1FF8AA54A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建立通信连接</a:t>
            </a:r>
            <a:endParaRPr kumimoji="1"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D18309-230F-824F-A482-56F852D22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457200">
              <a:buFont typeface="+mj-lt"/>
              <a:buAutoNum type="arabicPeriod"/>
            </a:pPr>
            <a:r>
              <a:rPr kumimoji="1" lang="zh-CN" altLang="en-US" dirty="0"/>
              <a:t>服务端进程告知内核注册服务</a:t>
            </a:r>
            <a:endParaRPr kumimoji="1" lang="en-US" altLang="zh-CN" dirty="0"/>
          </a:p>
          <a:p>
            <a:pPr marL="514350" indent="-457200">
              <a:buFont typeface="+mj-lt"/>
              <a:buAutoNum type="arabicPeriod"/>
            </a:pPr>
            <a:endParaRPr kumimoji="1" lang="en-US" altLang="zh-CN" dirty="0"/>
          </a:p>
          <a:p>
            <a:pPr marL="514350" indent="-457200">
              <a:buFont typeface="+mj-lt"/>
              <a:buAutoNum type="arabicPeriod"/>
            </a:pPr>
            <a:r>
              <a:rPr kumimoji="1" lang="zh-CN" altLang="en-US" dirty="0"/>
              <a:t>客户端进程（线程</a:t>
            </a:r>
            <a:r>
              <a:rPr kumimoji="1" lang="en-US" altLang="zh-CN" dirty="0"/>
              <a:t>A</a:t>
            </a:r>
            <a:r>
              <a:rPr kumimoji="1" lang="zh-CN" altLang="en-US" dirty="0"/>
              <a:t>）向内核申请连接服务端进程</a:t>
            </a:r>
            <a:endParaRPr kumimoji="1" lang="en-US" altLang="zh-CN" dirty="0"/>
          </a:p>
          <a:p>
            <a:pPr marL="914400" lvl="1" indent="-457200"/>
            <a:r>
              <a:rPr kumimoji="1" lang="zh-CN" altLang="en-US" dirty="0"/>
              <a:t>内核为服务端进程创建一个</a:t>
            </a:r>
            <a:r>
              <a:rPr kumimoji="1" lang="zh-CN" altLang="en-US" b="1" dirty="0"/>
              <a:t>线程</a:t>
            </a:r>
            <a:r>
              <a:rPr kumimoji="1" lang="en-US" altLang="zh-CN" b="1" dirty="0"/>
              <a:t>B</a:t>
            </a:r>
            <a:r>
              <a:rPr kumimoji="1" lang="zh-CN" altLang="en-US" dirty="0"/>
              <a:t>，用于相应线程</a:t>
            </a:r>
            <a:r>
              <a:rPr kumimoji="1" lang="en-US" altLang="zh-CN" dirty="0"/>
              <a:t>A</a:t>
            </a:r>
            <a:r>
              <a:rPr kumimoji="1" lang="zh-CN" altLang="en-US" dirty="0"/>
              <a:t>的请求</a:t>
            </a:r>
            <a:endParaRPr kumimoji="1" lang="en-US" altLang="zh-CN" dirty="0"/>
          </a:p>
          <a:p>
            <a:pPr marL="914400" lvl="1" indent="-457200"/>
            <a:r>
              <a:rPr kumimoji="1" lang="zh-CN" altLang="en-US" dirty="0"/>
              <a:t>内核协助建立共享内存</a:t>
            </a:r>
            <a:endParaRPr kumimoji="1" lang="en-US" altLang="zh-CN" dirty="0"/>
          </a:p>
          <a:p>
            <a:pPr marL="914400" lvl="1" indent="-457200"/>
            <a:r>
              <a:rPr kumimoji="1" lang="zh-CN" altLang="en-US" dirty="0"/>
              <a:t>客户端进程获得一个</a:t>
            </a:r>
            <a:r>
              <a:rPr kumimoji="1" lang="zh-CN" altLang="en-US" b="1" dirty="0"/>
              <a:t>通信连接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3B40CB-91FD-1B4B-B7D2-16DD7B5A6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5D9213-4162-D140-88F3-E45E574EC2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88812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E08B11-41AD-C840-B4B8-1FF8AA54A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通信过程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D18309-230F-824F-A482-56F852D22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457200">
              <a:buFont typeface="+mj-lt"/>
              <a:buAutoNum type="arabicPeriod"/>
            </a:pPr>
            <a:r>
              <a:rPr kumimoji="1" lang="zh-CN" altLang="en-US" dirty="0"/>
              <a:t>客户端进程（线程</a:t>
            </a:r>
            <a:r>
              <a:rPr kumimoji="1" lang="en-US" altLang="zh-CN" dirty="0"/>
              <a:t>A</a:t>
            </a:r>
            <a:r>
              <a:rPr kumimoji="1" lang="zh-CN" altLang="en-US" dirty="0"/>
              <a:t>）通过通信连接发起</a:t>
            </a:r>
            <a:r>
              <a:rPr kumimoji="1" lang="en-US" altLang="zh-CN" dirty="0"/>
              <a:t>IPC</a:t>
            </a:r>
            <a:r>
              <a:rPr kumimoji="1" lang="zh-CN" altLang="en-US" dirty="0"/>
              <a:t>请求</a:t>
            </a:r>
            <a:endParaRPr kumimoji="1" lang="en-US" altLang="zh-CN" dirty="0"/>
          </a:p>
          <a:p>
            <a:pPr marL="514350" indent="-457200">
              <a:buFont typeface="+mj-lt"/>
              <a:buAutoNum type="arabicPeriod"/>
            </a:pPr>
            <a:r>
              <a:rPr kumimoji="1" lang="zh-CN" altLang="en-US" dirty="0"/>
              <a:t>内核检查通信连接是否有效，若检查通过则继续步骤</a:t>
            </a:r>
            <a:r>
              <a:rPr kumimoji="1" lang="en-US" altLang="zh-CN" dirty="0"/>
              <a:t>3</a:t>
            </a:r>
            <a:r>
              <a:rPr kumimoji="1" lang="zh-CN" altLang="en-US" dirty="0"/>
              <a:t>，否则返回错误</a:t>
            </a:r>
            <a:endParaRPr kumimoji="1" lang="en-US" altLang="zh-CN" dirty="0"/>
          </a:p>
          <a:p>
            <a:pPr marL="514350" indent="-457200">
              <a:buFont typeface="+mj-lt"/>
              <a:buAutoNum type="arabicPeriod"/>
            </a:pPr>
            <a:r>
              <a:rPr kumimoji="1" lang="zh-CN" altLang="en-US" dirty="0"/>
              <a:t>内核挂起线程</a:t>
            </a:r>
            <a:r>
              <a:rPr kumimoji="1" lang="en-US" altLang="zh-CN" dirty="0"/>
              <a:t>A</a:t>
            </a:r>
            <a:r>
              <a:rPr kumimoji="1" lang="zh-CN" altLang="en-US" dirty="0"/>
              <a:t>，切换到服务端进程（线程</a:t>
            </a:r>
            <a:r>
              <a:rPr kumimoji="1" lang="en-US" altLang="zh-CN" dirty="0"/>
              <a:t>B</a:t>
            </a:r>
            <a:r>
              <a:rPr kumimoji="1" lang="zh-CN" altLang="en-US" dirty="0"/>
              <a:t>）执行 </a:t>
            </a:r>
            <a:endParaRPr kumimoji="1" lang="en-US" altLang="zh-CN" dirty="0"/>
          </a:p>
          <a:p>
            <a:pPr marL="914400" lvl="1" indent="-457200"/>
            <a:r>
              <a:rPr kumimoji="1" lang="zh-CN" altLang="en-US" dirty="0"/>
              <a:t>将</a:t>
            </a:r>
            <a:r>
              <a:rPr kumimoji="1" lang="en-US" altLang="zh-CN" dirty="0"/>
              <a:t>IPC</a:t>
            </a:r>
            <a:r>
              <a:rPr kumimoji="1" lang="zh-CN" altLang="en-US" dirty="0"/>
              <a:t>请求（虚拟地址）设置到线程</a:t>
            </a:r>
            <a:r>
              <a:rPr kumimoji="1" lang="en-US" altLang="zh-CN" dirty="0"/>
              <a:t>B</a:t>
            </a:r>
            <a:r>
              <a:rPr kumimoji="1" lang="zh-CN" altLang="en-US" dirty="0"/>
              <a:t>的寄存器（函数参数）中</a:t>
            </a:r>
            <a:endParaRPr kumimoji="1" lang="en-US" altLang="zh-CN" dirty="0"/>
          </a:p>
          <a:p>
            <a:pPr marL="914400" lvl="1" indent="-457200"/>
            <a:r>
              <a:rPr kumimoji="1" lang="zh-CN" altLang="en-US" dirty="0"/>
              <a:t>注意：客户端进程与服务端进程的虚拟地址</a:t>
            </a:r>
            <a:endParaRPr kumimoji="1" lang="en-US" altLang="zh-CN" dirty="0"/>
          </a:p>
          <a:p>
            <a:pPr marL="514350" indent="-457200">
              <a:buFont typeface="+mj-lt"/>
              <a:buAutoNum type="arabicPeriod"/>
            </a:pPr>
            <a:r>
              <a:rPr kumimoji="1" lang="zh-CN" altLang="en-US" dirty="0"/>
              <a:t>服务端处理完毕后，通过与步骤</a:t>
            </a:r>
            <a:r>
              <a:rPr kumimoji="1" lang="en-US" altLang="zh-CN" dirty="0"/>
              <a:t>3</a:t>
            </a:r>
            <a:r>
              <a:rPr kumimoji="1" lang="zh-CN" altLang="en-US" dirty="0"/>
              <a:t>相反的过程将返回值传回客户端</a:t>
            </a: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3B40CB-91FD-1B4B-B7D2-16DD7B5A6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5D9213-4162-D140-88F3-E45E574EC2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87794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5D9557-5F72-0284-F699-672C66FF6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IPC</a:t>
            </a:r>
            <a:r>
              <a:rPr kumimoji="1" lang="zh-CN" altLang="en-US" dirty="0"/>
              <a:t>接口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1E6EBE-9BE8-C2F3-9724-E49B90C1B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0FFBE0-5244-1492-0E2D-4B6D9C9412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3CDB6AF-052E-8684-E24D-FE9B21BA93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17"/>
          <a:stretch/>
        </p:blipFill>
        <p:spPr>
          <a:xfrm>
            <a:off x="112630" y="1273324"/>
            <a:ext cx="8918740" cy="432790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BF4D454-BD2C-09FA-CE10-B5BAFD85C34B}"/>
              </a:ext>
            </a:extLst>
          </p:cNvPr>
          <p:cNvSpPr/>
          <p:nvPr/>
        </p:nvSpPr>
        <p:spPr>
          <a:xfrm>
            <a:off x="457200" y="1345332"/>
            <a:ext cx="7162800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660B9C8-BC13-1591-9E03-DBCDE9F0E7B5}"/>
              </a:ext>
            </a:extLst>
          </p:cNvPr>
          <p:cNvSpPr/>
          <p:nvPr/>
        </p:nvSpPr>
        <p:spPr>
          <a:xfrm>
            <a:off x="436612" y="4517131"/>
            <a:ext cx="7162800" cy="8606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C598E7D-FCB5-D9B7-2FF7-05BFD3D70971}"/>
              </a:ext>
            </a:extLst>
          </p:cNvPr>
          <p:cNvSpPr/>
          <p:nvPr/>
        </p:nvSpPr>
        <p:spPr>
          <a:xfrm>
            <a:off x="420006" y="2316482"/>
            <a:ext cx="8611363" cy="20531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48DEC1F-07C9-92D8-361A-6E5A1132DA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353" b="77345"/>
          <a:stretch/>
        </p:blipFill>
        <p:spPr>
          <a:xfrm>
            <a:off x="3218840" y="90238"/>
            <a:ext cx="5790144" cy="106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93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D1E08516-A603-31AB-62BB-7471A1AA4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87754"/>
            <a:ext cx="7772400" cy="405076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2279B7F-F00F-C555-3CFB-49956EA54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Demo</a:t>
            </a:r>
            <a:r>
              <a:rPr kumimoji="1" lang="zh-CN" altLang="en-US" dirty="0"/>
              <a:t>：</a:t>
            </a:r>
            <a:r>
              <a:rPr kumimoji="1" lang="en-US" altLang="zh-CN" dirty="0"/>
              <a:t>IPC</a:t>
            </a:r>
            <a:r>
              <a:rPr kumimoji="1" lang="zh-CN" altLang="en-US" dirty="0"/>
              <a:t>接口使用（客户端）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5BDF3B-E49B-FE15-A3B1-B8D775D8E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D549BD-28AD-384F-A69E-7FFAC6B70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D40E9A27-88BC-EA65-3009-662969DC88A5}"/>
              </a:ext>
            </a:extLst>
          </p:cNvPr>
          <p:cNvCxnSpPr/>
          <p:nvPr/>
        </p:nvCxnSpPr>
        <p:spPr>
          <a:xfrm>
            <a:off x="1979712" y="3649588"/>
            <a:ext cx="60486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E068324B-8D88-41BB-DB43-4EFED33B5ED4}"/>
              </a:ext>
            </a:extLst>
          </p:cNvPr>
          <p:cNvCxnSpPr/>
          <p:nvPr/>
        </p:nvCxnSpPr>
        <p:spPr>
          <a:xfrm>
            <a:off x="1979712" y="4945732"/>
            <a:ext cx="60486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9910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0EB123-63FD-EC5E-CD11-5B8C825F9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Demo</a:t>
            </a:r>
            <a:r>
              <a:rPr kumimoji="1" lang="zh-CN" altLang="en-US" dirty="0"/>
              <a:t>：</a:t>
            </a:r>
            <a:r>
              <a:rPr kumimoji="1" lang="en-US" altLang="zh-CN" dirty="0"/>
              <a:t>IPC</a:t>
            </a:r>
            <a:r>
              <a:rPr kumimoji="1" lang="zh-CN" altLang="en-US" dirty="0"/>
              <a:t>接口使用（服务端）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42C14F-855F-9F64-0259-22D792CBF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5A115A-1863-FC94-44D4-B311B40B3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47D4E8-C236-C7B9-13BA-E54BC58209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D4A63C9-E7B7-3425-E0BA-B83E0D7993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420"/>
          <a:stretch/>
        </p:blipFill>
        <p:spPr>
          <a:xfrm>
            <a:off x="5292080" y="1382685"/>
            <a:ext cx="5039124" cy="16333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F4D8B59-AD8D-25CC-92D9-6224C8E0EC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881"/>
          <a:stretch/>
        </p:blipFill>
        <p:spPr>
          <a:xfrm>
            <a:off x="179512" y="1382685"/>
            <a:ext cx="5039124" cy="4007321"/>
          </a:xfrm>
          <a:prstGeom prst="rect">
            <a:avLst/>
          </a:prstGeom>
        </p:spPr>
      </p:pic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A9F9A4CC-5365-5A95-940B-2318DDC87F57}"/>
              </a:ext>
            </a:extLst>
          </p:cNvPr>
          <p:cNvCxnSpPr>
            <a:cxnSpLocks/>
          </p:cNvCxnSpPr>
          <p:nvPr/>
        </p:nvCxnSpPr>
        <p:spPr>
          <a:xfrm>
            <a:off x="179512" y="3721596"/>
            <a:ext cx="432048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F3AC2982-362A-7ED1-83C1-89831633205E}"/>
              </a:ext>
            </a:extLst>
          </p:cNvPr>
          <p:cNvCxnSpPr>
            <a:cxnSpLocks/>
          </p:cNvCxnSpPr>
          <p:nvPr/>
        </p:nvCxnSpPr>
        <p:spPr>
          <a:xfrm>
            <a:off x="5292080" y="2353444"/>
            <a:ext cx="432048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3707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0EB123-63FD-EC5E-CD11-5B8C825F9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Demo</a:t>
            </a:r>
            <a:r>
              <a:rPr kumimoji="1" lang="zh-CN" altLang="en-US" dirty="0"/>
              <a:t>：</a:t>
            </a:r>
            <a:r>
              <a:rPr kumimoji="1" lang="en-US" altLang="zh-CN" dirty="0"/>
              <a:t>IPC</a:t>
            </a:r>
            <a:r>
              <a:rPr kumimoji="1" lang="zh-CN" altLang="en-US" dirty="0"/>
              <a:t>接口使用（服务端）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42C14F-855F-9F64-0259-22D792CBF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5A115A-1863-FC94-44D4-B311B40B3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47D4E8-C236-C7B9-13BA-E54BC58209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351FE45-A2BA-1CB2-395D-05A487C37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11" y="2065412"/>
            <a:ext cx="8600978" cy="2138231"/>
          </a:xfrm>
          <a:prstGeom prst="rect">
            <a:avLst/>
          </a:prstGeom>
        </p:spPr>
      </p:pic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9BB8CF0E-CC0B-31EC-06A1-A0FF0042069D}"/>
              </a:ext>
            </a:extLst>
          </p:cNvPr>
          <p:cNvCxnSpPr/>
          <p:nvPr/>
        </p:nvCxnSpPr>
        <p:spPr>
          <a:xfrm>
            <a:off x="271511" y="4081636"/>
            <a:ext cx="60486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8788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C512E18-E267-8BA6-A0B2-116966074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080"/>
          <a:stretch/>
        </p:blipFill>
        <p:spPr>
          <a:xfrm>
            <a:off x="1400432" y="1003825"/>
            <a:ext cx="6343135" cy="22814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B5C3D22-9822-691B-A11B-8D9291EECE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080"/>
          <a:stretch/>
        </p:blipFill>
        <p:spPr>
          <a:xfrm>
            <a:off x="1400432" y="3328611"/>
            <a:ext cx="6343135" cy="228143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2279B7F-F00F-C555-3CFB-49956EA54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Demo</a:t>
            </a:r>
            <a:r>
              <a:rPr kumimoji="1" lang="zh-CN" altLang="en-US" dirty="0"/>
              <a:t>：</a:t>
            </a:r>
            <a:r>
              <a:rPr kumimoji="1" lang="en-US" altLang="zh-CN" dirty="0"/>
              <a:t>IPC</a:t>
            </a:r>
            <a:r>
              <a:rPr kumimoji="1" lang="zh-CN" altLang="en-US" dirty="0"/>
              <a:t>接口使用（客户端传输数据）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5BDF3B-E49B-FE15-A3B1-B8D775D8E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47</a:t>
            </a:fld>
            <a:endParaRPr lang="zh-CN" altLang="en-US"/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D40E9A27-88BC-EA65-3009-662969DC88A5}"/>
              </a:ext>
            </a:extLst>
          </p:cNvPr>
          <p:cNvCxnSpPr/>
          <p:nvPr/>
        </p:nvCxnSpPr>
        <p:spPr>
          <a:xfrm>
            <a:off x="1400432" y="4009628"/>
            <a:ext cx="604867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EAAA13A4-20A9-5E1A-D2E9-082A4DF8CBCF}"/>
              </a:ext>
            </a:extLst>
          </p:cNvPr>
          <p:cNvCxnSpPr/>
          <p:nvPr/>
        </p:nvCxnSpPr>
        <p:spPr>
          <a:xfrm>
            <a:off x="1400432" y="4466859"/>
            <a:ext cx="604867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5839C494-803F-EC60-30FA-806FF25558EA}"/>
              </a:ext>
            </a:extLst>
          </p:cNvPr>
          <p:cNvCxnSpPr/>
          <p:nvPr/>
        </p:nvCxnSpPr>
        <p:spPr>
          <a:xfrm>
            <a:off x="1400432" y="5296962"/>
            <a:ext cx="604867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4497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0EB123-63FD-EC5E-CD11-5B8C825F9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Demo</a:t>
            </a:r>
            <a:r>
              <a:rPr kumimoji="1" lang="zh-CN" altLang="en-US" dirty="0"/>
              <a:t>：</a:t>
            </a:r>
            <a:r>
              <a:rPr kumimoji="1" lang="en-US" altLang="zh-CN" dirty="0"/>
              <a:t>IPC</a:t>
            </a:r>
            <a:r>
              <a:rPr kumimoji="1" lang="zh-CN" altLang="en-US" dirty="0"/>
              <a:t>接口使用（服务端接收数据）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42C14F-855F-9F64-0259-22D792CBF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5A115A-1863-FC94-44D4-B311B40B3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47D4E8-C236-C7B9-13BA-E54BC58209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450DF7-3CFE-1E24-E01A-3294A60BDB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500"/>
          <a:stretch/>
        </p:blipFill>
        <p:spPr>
          <a:xfrm>
            <a:off x="1710608" y="1118189"/>
            <a:ext cx="5722784" cy="14923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E1F837C-67F5-B0F4-5478-30898BAAEE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543"/>
          <a:stretch/>
        </p:blipFill>
        <p:spPr>
          <a:xfrm>
            <a:off x="1710607" y="2774374"/>
            <a:ext cx="5722785" cy="2860111"/>
          </a:xfrm>
          <a:prstGeom prst="rect">
            <a:avLst/>
          </a:prstGeom>
        </p:spPr>
      </p:pic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7D4D32F0-6544-DF98-0912-915A380AF380}"/>
              </a:ext>
            </a:extLst>
          </p:cNvPr>
          <p:cNvCxnSpPr>
            <a:cxnSpLocks/>
          </p:cNvCxnSpPr>
          <p:nvPr/>
        </p:nvCxnSpPr>
        <p:spPr>
          <a:xfrm>
            <a:off x="1710607" y="3145532"/>
            <a:ext cx="572278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7281C026-652B-792C-AEFA-45CE8FE6386C}"/>
              </a:ext>
            </a:extLst>
          </p:cNvPr>
          <p:cNvCxnSpPr>
            <a:cxnSpLocks/>
          </p:cNvCxnSpPr>
          <p:nvPr/>
        </p:nvCxnSpPr>
        <p:spPr>
          <a:xfrm>
            <a:off x="1710607" y="5449788"/>
            <a:ext cx="572278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9228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156F5-0621-4D07-E1AC-2ADFD805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IPC</a:t>
            </a:r>
            <a:r>
              <a:rPr kumimoji="1" lang="zh-CN" altLang="en-US" dirty="0"/>
              <a:t>接口的实现（用户态库接口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AAD953-00E7-D1E0-A173-8DADF6106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00AFB2-E563-6ED6-BA0C-4E650C6006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4E3381C4-C64A-CCA7-319B-CE213F4E81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19" y="1417339"/>
            <a:ext cx="6293014" cy="37719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FA0617D-2839-863F-AE55-80C31EB3B950}"/>
              </a:ext>
            </a:extLst>
          </p:cNvPr>
          <p:cNvSpPr txBox="1"/>
          <p:nvPr/>
        </p:nvSpPr>
        <p:spPr>
          <a:xfrm>
            <a:off x="6343233" y="2980124"/>
            <a:ext cx="280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FF0000"/>
                </a:solidFill>
              </a:rPr>
              <a:t>定义基地址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algn="ctr"/>
            <a:r>
              <a:rPr kumimoji="1" lang="zh-CN" altLang="en-US" dirty="0">
                <a:solidFill>
                  <a:srgbClr val="FF0000"/>
                </a:solidFill>
              </a:rPr>
              <a:t>可能有多个</a:t>
            </a:r>
            <a:r>
              <a:rPr kumimoji="1" lang="en-US" altLang="zh-CN" dirty="0">
                <a:solidFill>
                  <a:srgbClr val="FF0000"/>
                </a:solidFill>
              </a:rPr>
              <a:t>client</a:t>
            </a:r>
            <a:r>
              <a:rPr kumimoji="1" lang="zh-CN" altLang="en-US" dirty="0">
                <a:solidFill>
                  <a:srgbClr val="FF0000"/>
                </a:solidFill>
              </a:rPr>
              <a:t>建立连接</a:t>
            </a:r>
          </a:p>
        </p:txBody>
      </p:sp>
      <p:sp>
        <p:nvSpPr>
          <p:cNvPr id="10" name="右大括号 9">
            <a:extLst>
              <a:ext uri="{FF2B5EF4-FFF2-40B4-BE49-F238E27FC236}">
                <a16:creationId xmlns:a16="http://schemas.microsoft.com/office/drawing/2014/main" id="{21C19879-F853-DAFB-18E7-7C050E17971F}"/>
              </a:ext>
            </a:extLst>
          </p:cNvPr>
          <p:cNvSpPr/>
          <p:nvPr/>
        </p:nvSpPr>
        <p:spPr>
          <a:xfrm>
            <a:off x="5652120" y="2885565"/>
            <a:ext cx="288032" cy="764023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7CB02102-FEC5-4D12-6FB3-31BADF25CCA5}"/>
              </a:ext>
            </a:extLst>
          </p:cNvPr>
          <p:cNvCxnSpPr>
            <a:cxnSpLocks/>
          </p:cNvCxnSpPr>
          <p:nvPr/>
        </p:nvCxnSpPr>
        <p:spPr>
          <a:xfrm>
            <a:off x="50219" y="4297660"/>
            <a:ext cx="572278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077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Schedule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17721" y="1302068"/>
            <a:ext cx="7329488" cy="291465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156F5-0621-4D07-E1AC-2ADFD805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IPC</a:t>
            </a:r>
            <a:r>
              <a:rPr kumimoji="1" lang="zh-CN" altLang="en-US" dirty="0"/>
              <a:t>接口的实现（系统调用接口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17A12A-3C84-62D6-88C2-DF12CDB3D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AAD953-00E7-D1E0-A173-8DADF6106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00AFB2-E563-6ED6-BA0C-4E650C6006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9B06B11-AAE7-F270-951F-E28DCAB52D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360"/>
          <a:stretch/>
        </p:blipFill>
        <p:spPr>
          <a:xfrm>
            <a:off x="2051720" y="1083530"/>
            <a:ext cx="4608512" cy="42134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7B18466-8A5A-0346-2AB5-243BB83A12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676"/>
          <a:stretch/>
        </p:blipFill>
        <p:spPr>
          <a:xfrm>
            <a:off x="2051721" y="5351075"/>
            <a:ext cx="4608512" cy="33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8771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156F5-0621-4D07-E1AC-2ADFD805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IPC</a:t>
            </a:r>
            <a:r>
              <a:rPr kumimoji="1" lang="zh-CN" altLang="en-US" dirty="0"/>
              <a:t>接口的实现（用户态库接口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AAD953-00E7-D1E0-A173-8DADF6106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00AFB2-E563-6ED6-BA0C-4E650C6006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4599AD4-6B47-F82F-BE6D-225708056B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307"/>
          <a:stretch/>
        </p:blipFill>
        <p:spPr>
          <a:xfrm>
            <a:off x="1331640" y="1993404"/>
            <a:ext cx="6136649" cy="195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928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A42A3381-20A0-9828-338D-902B558760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840"/>
          <a:stretch/>
        </p:blipFill>
        <p:spPr>
          <a:xfrm>
            <a:off x="1509288" y="1266544"/>
            <a:ext cx="5723865" cy="431389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96156F5-0621-4D07-E1AC-2ADFD805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IPC</a:t>
            </a:r>
            <a:r>
              <a:rPr kumimoji="1" lang="zh-CN" altLang="en-US" dirty="0"/>
              <a:t>接口的实现（用户态库接口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AAD953-00E7-D1E0-A173-8DADF6106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52</a:t>
            </a:fld>
            <a:endParaRPr lang="zh-CN" altLang="en-US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B541713D-2B1C-14DD-B6B6-2A8622375BE2}"/>
              </a:ext>
            </a:extLst>
          </p:cNvPr>
          <p:cNvCxnSpPr>
            <a:cxnSpLocks/>
          </p:cNvCxnSpPr>
          <p:nvPr/>
        </p:nvCxnSpPr>
        <p:spPr>
          <a:xfrm>
            <a:off x="1510368" y="2641476"/>
            <a:ext cx="572278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22685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156F5-0621-4D07-E1AC-2ADFD805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IPC</a:t>
            </a:r>
            <a:r>
              <a:rPr kumimoji="1" lang="zh-CN" altLang="en-US" dirty="0"/>
              <a:t>接口的实现（系统调用接口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17A12A-3C84-62D6-88C2-DF12CDB3D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AAD953-00E7-D1E0-A173-8DADF6106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00AFB2-E563-6ED6-BA0C-4E650C6006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8379B04-1701-524E-3C96-1DD080C688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940"/>
          <a:stretch/>
        </p:blipFill>
        <p:spPr>
          <a:xfrm>
            <a:off x="457200" y="1993404"/>
            <a:ext cx="3945056" cy="14893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6393DFB-A709-EC52-C666-0A0234643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969"/>
          <a:stretch/>
        </p:blipFill>
        <p:spPr>
          <a:xfrm>
            <a:off x="4708276" y="1589669"/>
            <a:ext cx="3945056" cy="325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8010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010494-DCDD-E4C5-1B28-377D99E4C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IPC</a:t>
            </a:r>
            <a:r>
              <a:rPr kumimoji="1" lang="zh-CN" altLang="en-US" dirty="0"/>
              <a:t>消息格式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C32F71-A7C4-B76C-C68D-49A2B2606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FBC9E7-EA40-EAD7-17BF-C70E42143C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F81353A-1BAC-46EC-C68A-0B1560A84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12" y="1231485"/>
            <a:ext cx="5839141" cy="43814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C3AD40D-8CCE-B755-EA06-218D9527A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750" y="-35599"/>
            <a:ext cx="3467953" cy="151167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16694F0-72E4-924A-B192-08D4F36D25AE}"/>
              </a:ext>
            </a:extLst>
          </p:cNvPr>
          <p:cNvSpPr/>
          <p:nvPr/>
        </p:nvSpPr>
        <p:spPr>
          <a:xfrm>
            <a:off x="6300192" y="2065412"/>
            <a:ext cx="1656184" cy="32315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5098188-E863-E141-52F6-682960F3E459}"/>
              </a:ext>
            </a:extLst>
          </p:cNvPr>
          <p:cNvSpPr txBox="1"/>
          <p:nvPr/>
        </p:nvSpPr>
        <p:spPr>
          <a:xfrm>
            <a:off x="6509071" y="16450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共享内存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39A8D93-898C-5DFC-71B9-9DC29FAAF55A}"/>
              </a:ext>
            </a:extLst>
          </p:cNvPr>
          <p:cNvSpPr/>
          <p:nvPr/>
        </p:nvSpPr>
        <p:spPr>
          <a:xfrm>
            <a:off x="6300192" y="2065412"/>
            <a:ext cx="1656184" cy="7920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1C5646B-7F80-FF58-74FB-F2F100225114}"/>
              </a:ext>
            </a:extLst>
          </p:cNvPr>
          <p:cNvSpPr txBox="1"/>
          <p:nvPr/>
        </p:nvSpPr>
        <p:spPr>
          <a:xfrm>
            <a:off x="6516216" y="2138290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/>
              <a:t>元数据</a:t>
            </a:r>
            <a:endParaRPr kumimoji="1" lang="en-US" altLang="zh-CN" dirty="0"/>
          </a:p>
          <a:p>
            <a:pPr algn="ctr"/>
            <a:r>
              <a:rPr kumimoji="1" lang="en-US" altLang="zh-CN" dirty="0" err="1"/>
              <a:t>ipc_msg_t</a:t>
            </a:r>
            <a:endParaRPr kumimoji="1" lang="en-US" altLang="zh-CN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3FD5228-3D88-5FB7-B227-05258C200314}"/>
              </a:ext>
            </a:extLst>
          </p:cNvPr>
          <p:cNvSpPr/>
          <p:nvPr/>
        </p:nvSpPr>
        <p:spPr>
          <a:xfrm>
            <a:off x="6300192" y="2867307"/>
            <a:ext cx="1656184" cy="114232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ysClr val="windowText" lastClr="000000"/>
                </a:solidFill>
              </a:rPr>
              <a:t>数据部分</a:t>
            </a:r>
            <a:endParaRPr kumimoji="1" lang="en-US" altLang="zh-CN" dirty="0">
              <a:solidFill>
                <a:sysClr val="windowText" lastClr="000000"/>
              </a:solidFill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E5AC0857-038C-4F3F-61F5-B8B2B0D914F8}"/>
              </a:ext>
            </a:extLst>
          </p:cNvPr>
          <p:cNvCxnSpPr>
            <a:cxnSpLocks/>
          </p:cNvCxnSpPr>
          <p:nvPr/>
        </p:nvCxnSpPr>
        <p:spPr>
          <a:xfrm flipH="1">
            <a:off x="8100392" y="2857500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8518F157-4622-04A2-6D68-5F18ADDB3CC8}"/>
              </a:ext>
            </a:extLst>
          </p:cNvPr>
          <p:cNvSpPr txBox="1"/>
          <p:nvPr/>
        </p:nvSpPr>
        <p:spPr>
          <a:xfrm>
            <a:off x="7968476" y="2539917"/>
            <a:ext cx="9417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err="1">
                <a:solidFill>
                  <a:srgbClr val="C00000"/>
                </a:solidFill>
              </a:rPr>
              <a:t>data_offset</a:t>
            </a:r>
            <a:endParaRPr kumimoji="1" lang="zh-CN" altLang="en-US" sz="1200" dirty="0">
              <a:solidFill>
                <a:srgbClr val="C00000"/>
              </a:solidFill>
            </a:endParaRPr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8D2DE217-ECC4-7455-E5D4-FF64F0B3812D}"/>
              </a:ext>
            </a:extLst>
          </p:cNvPr>
          <p:cNvCxnSpPr>
            <a:cxnSpLocks/>
          </p:cNvCxnSpPr>
          <p:nvPr/>
        </p:nvCxnSpPr>
        <p:spPr>
          <a:xfrm flipH="1">
            <a:off x="8100392" y="4009628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0BDCCEC0-8FDF-96B3-FE60-2D481443D241}"/>
              </a:ext>
            </a:extLst>
          </p:cNvPr>
          <p:cNvSpPr txBox="1"/>
          <p:nvPr/>
        </p:nvSpPr>
        <p:spPr>
          <a:xfrm>
            <a:off x="7956376" y="4019435"/>
            <a:ext cx="12911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err="1">
                <a:solidFill>
                  <a:srgbClr val="C00000"/>
                </a:solidFill>
              </a:rPr>
              <a:t>cap_slots_offset</a:t>
            </a:r>
            <a:endParaRPr kumimoji="1" lang="zh-CN" altLang="en-US" sz="1200" dirty="0">
              <a:solidFill>
                <a:srgbClr val="C00000"/>
              </a:solidFill>
            </a:endParaRPr>
          </a:p>
        </p:txBody>
      </p:sp>
      <p:sp>
        <p:nvSpPr>
          <p:cNvPr id="21" name="右大括号 20">
            <a:extLst>
              <a:ext uri="{FF2B5EF4-FFF2-40B4-BE49-F238E27FC236}">
                <a16:creationId xmlns:a16="http://schemas.microsoft.com/office/drawing/2014/main" id="{2041FE38-7D9A-05FB-EA07-336A84E9BF91}"/>
              </a:ext>
            </a:extLst>
          </p:cNvPr>
          <p:cNvSpPr/>
          <p:nvPr/>
        </p:nvSpPr>
        <p:spPr>
          <a:xfrm>
            <a:off x="7968476" y="2888279"/>
            <a:ext cx="275932" cy="11115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386FFC1-502D-28E7-CE88-C1EAA6D4CA1D}"/>
              </a:ext>
            </a:extLst>
          </p:cNvPr>
          <p:cNvSpPr txBox="1"/>
          <p:nvPr/>
        </p:nvSpPr>
        <p:spPr>
          <a:xfrm>
            <a:off x="8215933" y="3279676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err="1">
                <a:solidFill>
                  <a:srgbClr val="C00000"/>
                </a:solidFill>
              </a:rPr>
              <a:t>data_len</a:t>
            </a:r>
            <a:endParaRPr kumimoji="1" lang="zh-CN" altLang="en-US" sz="1200" dirty="0">
              <a:solidFill>
                <a:srgbClr val="C00000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B2149C8-9710-B98F-E607-B5F03C9F16A1}"/>
              </a:ext>
            </a:extLst>
          </p:cNvPr>
          <p:cNvSpPr/>
          <p:nvPr/>
        </p:nvSpPr>
        <p:spPr>
          <a:xfrm>
            <a:off x="6304446" y="4000641"/>
            <a:ext cx="1656184" cy="30426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</a:rPr>
              <a:t>cap0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0737C90-49BD-C50B-EE45-E21556AA0222}"/>
              </a:ext>
            </a:extLst>
          </p:cNvPr>
          <p:cNvSpPr/>
          <p:nvPr/>
        </p:nvSpPr>
        <p:spPr>
          <a:xfrm>
            <a:off x="6304446" y="4304905"/>
            <a:ext cx="1656184" cy="30426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</a:rPr>
              <a:t>cap1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49A3A88-E1AE-08A9-B423-B488A4A13A9B}"/>
              </a:ext>
            </a:extLst>
          </p:cNvPr>
          <p:cNvSpPr/>
          <p:nvPr/>
        </p:nvSpPr>
        <p:spPr>
          <a:xfrm>
            <a:off x="6300192" y="4585692"/>
            <a:ext cx="1656184" cy="30426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ysClr val="windowText" lastClr="000000"/>
                </a:solidFill>
              </a:rPr>
              <a:t>capN</a:t>
            </a:r>
            <a:endParaRPr kumimoji="1" lang="en-US" altLang="zh-CN" dirty="0">
              <a:solidFill>
                <a:sysClr val="windowText" lastClr="000000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61995E1-3DCE-0002-F822-8B41D95F024E}"/>
              </a:ext>
            </a:extLst>
          </p:cNvPr>
          <p:cNvSpPr txBox="1"/>
          <p:nvPr/>
        </p:nvSpPr>
        <p:spPr>
          <a:xfrm>
            <a:off x="7348550" y="4609169"/>
            <a:ext cx="1359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err="1">
                <a:solidFill>
                  <a:srgbClr val="C00000"/>
                </a:solidFill>
              </a:rPr>
              <a:t>cap_slot_number</a:t>
            </a:r>
            <a:endParaRPr kumimoji="1" lang="zh-CN" altLang="en-US" sz="1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3000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905FF4-9646-559E-84C8-E0C1C424C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IPC</a:t>
            </a:r>
            <a:r>
              <a:rPr kumimoji="1" lang="zh-CN" altLang="en-US" dirty="0"/>
              <a:t>调用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D12F71-416A-1200-37A8-5B720F094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ipc_call</a:t>
            </a:r>
            <a:endParaRPr kumimoji="1" lang="en-US" altLang="zh-CN" dirty="0"/>
          </a:p>
          <a:p>
            <a:r>
              <a:rPr kumimoji="1" lang="en-US" altLang="zh-CN" dirty="0" err="1"/>
              <a:t>ipc_return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31E3E3-23D2-F2B6-B17A-A323D7F95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C4E6EF-1B78-9DAF-8E18-1FC53DA7E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38828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5FCE7-6D75-E766-939D-6C82064C6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回顾：微内核的解耦设计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666BAF-4AE9-53C0-19EB-9CE39A89E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/>
              <a:t>与宏内核相比，微内核把操作系统功能解耦并移到用户态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称为系统服务（如内存管理服务）</a:t>
            </a:r>
            <a:endParaRPr kumimoji="1" lang="en-US" altLang="zh-CN" sz="2000" dirty="0"/>
          </a:p>
          <a:p>
            <a:r>
              <a:rPr kumimoji="1" lang="zh-CN" altLang="en-US" sz="2400" dirty="0"/>
              <a:t>进程管理也不例外</a:t>
            </a:r>
            <a:endParaRPr kumimoji="1" lang="en-US" altLang="zh-CN" sz="2400" dirty="0"/>
          </a:p>
          <a:p>
            <a:pPr lvl="1"/>
            <a:r>
              <a:rPr kumimoji="1" lang="en-US" altLang="zh-CN" sz="2000" dirty="0" err="1"/>
              <a:t>ChCore</a:t>
            </a:r>
            <a:r>
              <a:rPr kumimoji="1" lang="zh-CN" altLang="en-US" sz="2000" dirty="0"/>
              <a:t>提供了进程管理的模块：</a:t>
            </a:r>
            <a:r>
              <a:rPr kumimoji="1" lang="zh-CN" altLang="en-US" sz="2000" b="1" dirty="0"/>
              <a:t>进程管理器</a:t>
            </a:r>
            <a:endParaRPr kumimoji="1" lang="en-US" altLang="zh-CN" sz="2000" b="1" dirty="0"/>
          </a:p>
          <a:p>
            <a:pPr lvl="1"/>
            <a:r>
              <a:rPr kumimoji="1" lang="zh-CN" altLang="en-US" sz="2000" dirty="0"/>
              <a:t>宏内核中的数据结构（如</a:t>
            </a:r>
            <a:r>
              <a:rPr kumimoji="1" lang="en-US" altLang="zh-CN" sz="2000" dirty="0"/>
              <a:t>PCB</a:t>
            </a:r>
            <a:r>
              <a:rPr kumimoji="1" lang="zh-CN" altLang="en-US" sz="2000" dirty="0"/>
              <a:t>）也相应要解耦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E0CE2B-4C8D-AF76-9E48-4547053D5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56</a:t>
            </a:fld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A0665EFD-3D1A-12EA-DF20-74C7CEEADE40}"/>
              </a:ext>
            </a:extLst>
          </p:cNvPr>
          <p:cNvSpPr/>
          <p:nvPr/>
        </p:nvSpPr>
        <p:spPr>
          <a:xfrm>
            <a:off x="7491878" y="4512033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2A114A4A-7C80-BB0A-885D-3147E5E10CC3}"/>
              </a:ext>
            </a:extLst>
          </p:cNvPr>
          <p:cNvCxnSpPr>
            <a:cxnSpLocks/>
          </p:cNvCxnSpPr>
          <p:nvPr/>
        </p:nvCxnSpPr>
        <p:spPr>
          <a:xfrm>
            <a:off x="6753796" y="4396326"/>
            <a:ext cx="219624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462E5AEB-3D16-2AF5-8A53-FF8AFCD6EDEF}"/>
              </a:ext>
            </a:extLst>
          </p:cNvPr>
          <p:cNvSpPr txBox="1"/>
          <p:nvPr/>
        </p:nvSpPr>
        <p:spPr>
          <a:xfrm>
            <a:off x="7233316" y="486096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微内核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51BEA0C-67B9-58AB-FE2D-56DB77993609}"/>
              </a:ext>
            </a:extLst>
          </p:cNvPr>
          <p:cNvSpPr/>
          <p:nvPr/>
        </p:nvSpPr>
        <p:spPr>
          <a:xfrm>
            <a:off x="7077832" y="3964278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E2FF78F-673A-666A-C9BB-97FD0094CF6D}"/>
              </a:ext>
            </a:extLst>
          </p:cNvPr>
          <p:cNvSpPr/>
          <p:nvPr/>
        </p:nvSpPr>
        <p:spPr>
          <a:xfrm>
            <a:off x="7563885" y="3839971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C2FCA355-3B9A-FD3E-51D4-F8CF2086263F}"/>
              </a:ext>
            </a:extLst>
          </p:cNvPr>
          <p:cNvSpPr/>
          <p:nvPr/>
        </p:nvSpPr>
        <p:spPr>
          <a:xfrm>
            <a:off x="8002467" y="4096489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49098BDE-524D-0824-6271-9A61B42EBD31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7185844" y="4180302"/>
            <a:ext cx="358761" cy="3844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C6DABC77-FA71-C5A4-D86D-47C8908AB00F}"/>
              </a:ext>
            </a:extLst>
          </p:cNvPr>
          <p:cNvCxnSpPr>
            <a:cxnSpLocks/>
            <a:stCxn id="5" idx="0"/>
            <a:endCxn id="16" idx="4"/>
          </p:cNvCxnSpPr>
          <p:nvPr/>
        </p:nvCxnSpPr>
        <p:spPr>
          <a:xfrm flipH="1" flipV="1">
            <a:off x="7671897" y="4055995"/>
            <a:ext cx="1" cy="45603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98B36D2-E721-C08D-0509-756FE67D9F6D}"/>
              </a:ext>
            </a:extLst>
          </p:cNvPr>
          <p:cNvCxnSpPr>
            <a:cxnSpLocks/>
            <a:stCxn id="5" idx="7"/>
            <a:endCxn id="17" idx="3"/>
          </p:cNvCxnSpPr>
          <p:nvPr/>
        </p:nvCxnSpPr>
        <p:spPr>
          <a:xfrm flipV="1">
            <a:off x="7799191" y="4280877"/>
            <a:ext cx="234912" cy="2838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0F6415A8-E2E7-C883-0963-00CAD0C30B1F}"/>
              </a:ext>
            </a:extLst>
          </p:cNvPr>
          <p:cNvSpPr txBox="1"/>
          <p:nvPr/>
        </p:nvSpPr>
        <p:spPr>
          <a:xfrm>
            <a:off x="7851918" y="376146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进程管理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02E2601-7E13-B736-18F0-9F57C6BE9417}"/>
              </a:ext>
            </a:extLst>
          </p:cNvPr>
          <p:cNvSpPr txBox="1"/>
          <p:nvPr/>
        </p:nvSpPr>
        <p:spPr>
          <a:xfrm>
            <a:off x="7233316" y="350557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文件管理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5468070-BDF8-E515-6AF2-0C3BB032BE63}"/>
              </a:ext>
            </a:extLst>
          </p:cNvPr>
          <p:cNvSpPr txBox="1"/>
          <p:nvPr/>
        </p:nvSpPr>
        <p:spPr>
          <a:xfrm>
            <a:off x="6571064" y="3686082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内存管理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80A6EFA-9D56-5AEF-81B0-3A92943C839F}"/>
              </a:ext>
            </a:extLst>
          </p:cNvPr>
          <p:cNvSpPr txBox="1"/>
          <p:nvPr/>
        </p:nvSpPr>
        <p:spPr>
          <a:xfrm>
            <a:off x="8218491" y="438988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/>
              <a:t>内核态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366B505-E71D-B984-656C-018409CA363A}"/>
              </a:ext>
            </a:extLst>
          </p:cNvPr>
          <p:cNvSpPr txBox="1"/>
          <p:nvPr/>
        </p:nvSpPr>
        <p:spPr>
          <a:xfrm>
            <a:off x="8223359" y="407568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/>
              <a:t>用户态</a:t>
            </a:r>
          </a:p>
        </p:txBody>
      </p:sp>
    </p:spTree>
    <p:extLst>
      <p:ext uri="{BB962C8B-B14F-4D97-AF65-F5344CB8AC3E}">
        <p14:creationId xmlns:p14="http://schemas.microsoft.com/office/powerpoint/2010/main" val="41366243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3AB372-15AB-59B7-0EDF-51B7CFEDB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PCB</a:t>
            </a:r>
            <a:r>
              <a:rPr kumimoji="1" lang="zh-CN" altLang="en-US" dirty="0"/>
              <a:t>的解耦设计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A31876-A96B-1CF5-1D2C-BF022BA8D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内核态：</a:t>
            </a:r>
            <a:r>
              <a:rPr kumimoji="1" lang="en-US" altLang="zh-CN" dirty="0" err="1"/>
              <a:t>cap_group</a:t>
            </a:r>
            <a:r>
              <a:rPr kumimoji="1" lang="en-US" altLang="zh-CN" dirty="0"/>
              <a:t> (</a:t>
            </a:r>
            <a:r>
              <a:rPr kumimoji="1" lang="zh-CN" altLang="en-US" dirty="0"/>
              <a:t>能力组</a:t>
            </a:r>
            <a:r>
              <a:rPr kumimoji="1" lang="en-US" altLang="zh-CN" dirty="0"/>
              <a:t>)</a:t>
            </a:r>
          </a:p>
          <a:p>
            <a:pPr lvl="1"/>
            <a:r>
              <a:rPr kumimoji="1" lang="zh-CN" altLang="en-US" sz="2000" dirty="0"/>
              <a:t>将资源（进程、内核栈、虚拟地址空间）均抽象为对象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访问对象的凭证称为</a:t>
            </a:r>
            <a:r>
              <a:rPr kumimoji="1" lang="zh-CN" altLang="en-US" sz="2000" b="1" dirty="0">
                <a:solidFill>
                  <a:srgbClr val="C00000"/>
                </a:solidFill>
              </a:rPr>
              <a:t>能力</a:t>
            </a:r>
            <a:r>
              <a:rPr kumimoji="1" lang="zh-CN" altLang="en-US" sz="2000" dirty="0"/>
              <a:t>，而进程是分配和管理资源的基本单位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EF147D-D6C4-6CB9-0556-7C9517730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8FBCAE5-A23A-304B-B3FF-6C8C1DA59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2836649"/>
            <a:ext cx="5038328" cy="276458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A94A7B3-4AC7-B3AA-A6C7-25CAC3111649}"/>
              </a:ext>
            </a:extLst>
          </p:cNvPr>
          <p:cNvSpPr txBox="1"/>
          <p:nvPr/>
        </p:nvSpPr>
        <p:spPr>
          <a:xfrm>
            <a:off x="5076056" y="4297660"/>
            <a:ext cx="394261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rgbClr val="C00000"/>
                </a:solidFill>
                <a:latin typeface="+mn-ea"/>
              </a:rPr>
              <a:t>0</a:t>
            </a:r>
            <a:r>
              <a:rPr kumimoji="1" lang="zh-CN" altLang="en-US" sz="1600" dirty="0">
                <a:solidFill>
                  <a:srgbClr val="C00000"/>
                </a:solidFill>
                <a:latin typeface="+mn-ea"/>
              </a:rPr>
              <a:t>号</a:t>
            </a:r>
            <a:r>
              <a:rPr kumimoji="1" lang="en-US" altLang="zh-CN" sz="1600" dirty="0">
                <a:solidFill>
                  <a:srgbClr val="C00000"/>
                </a:solidFill>
                <a:latin typeface="+mn-ea"/>
              </a:rPr>
              <a:t>cap</a:t>
            </a:r>
            <a:r>
              <a:rPr kumimoji="1" lang="zh-CN" altLang="en-US" sz="1600" dirty="0">
                <a:solidFill>
                  <a:srgbClr val="C00000"/>
                </a:solidFill>
                <a:latin typeface="+mn-ea"/>
              </a:rPr>
              <a:t>：</a:t>
            </a:r>
            <a:r>
              <a:rPr kumimoji="1" lang="en-US" altLang="zh-CN" sz="1600" dirty="0" err="1">
                <a:solidFill>
                  <a:srgbClr val="C00000"/>
                </a:solidFill>
                <a:latin typeface="+mn-ea"/>
              </a:rPr>
              <a:t>cap_group</a:t>
            </a:r>
            <a:endParaRPr kumimoji="1" lang="en-US" altLang="zh-CN" sz="1600" dirty="0">
              <a:solidFill>
                <a:srgbClr val="C00000"/>
              </a:solidFill>
              <a:latin typeface="+mn-ea"/>
            </a:endParaRPr>
          </a:p>
          <a:p>
            <a:r>
              <a:rPr kumimoji="1" lang="en-US" altLang="zh-CN" sz="1600" dirty="0">
                <a:solidFill>
                  <a:srgbClr val="C00000"/>
                </a:solidFill>
                <a:latin typeface="+mn-ea"/>
              </a:rPr>
              <a:t>1</a:t>
            </a:r>
            <a:r>
              <a:rPr kumimoji="1" lang="zh-CN" altLang="en-US" sz="1600" dirty="0">
                <a:solidFill>
                  <a:srgbClr val="C00000"/>
                </a:solidFill>
                <a:latin typeface="+mn-ea"/>
              </a:rPr>
              <a:t>号</a:t>
            </a:r>
            <a:r>
              <a:rPr kumimoji="1" lang="en-US" altLang="zh-CN" sz="1600" dirty="0">
                <a:solidFill>
                  <a:srgbClr val="C00000"/>
                </a:solidFill>
                <a:latin typeface="+mn-ea"/>
              </a:rPr>
              <a:t>cap</a:t>
            </a:r>
            <a:r>
              <a:rPr kumimoji="1" lang="zh-CN" altLang="en-US" sz="1600" dirty="0">
                <a:solidFill>
                  <a:srgbClr val="C00000"/>
                </a:solidFill>
                <a:latin typeface="+mn-ea"/>
              </a:rPr>
              <a:t>：</a:t>
            </a:r>
            <a:r>
              <a:rPr kumimoji="1" lang="en-US" altLang="zh-CN" sz="1600" dirty="0" err="1">
                <a:solidFill>
                  <a:srgbClr val="C00000"/>
                </a:solidFill>
                <a:latin typeface="+mn-ea"/>
              </a:rPr>
              <a:t>vmspace</a:t>
            </a:r>
            <a:endParaRPr kumimoji="1" lang="en-US" altLang="zh-CN" sz="1600" dirty="0">
              <a:solidFill>
                <a:srgbClr val="C00000"/>
              </a:solidFill>
              <a:latin typeface="+mn-ea"/>
            </a:endParaRPr>
          </a:p>
          <a:p>
            <a:endParaRPr kumimoji="1" lang="en-US" altLang="zh-CN" sz="16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在</a:t>
            </a:r>
            <a:r>
              <a:rPr kumimoji="1" lang="en-US" altLang="zh-CN" sz="1600" dirty="0" err="1">
                <a:solidFill>
                  <a:schemeClr val="bg1">
                    <a:lumMod val="50000"/>
                  </a:schemeClr>
                </a:solidFill>
                <a:latin typeface="+mn-ea"/>
              </a:rPr>
              <a:t>sys_create_cap_group</a:t>
            </a:r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函数中可以看到</a:t>
            </a:r>
          </a:p>
        </p:txBody>
      </p:sp>
    </p:spTree>
    <p:extLst>
      <p:ext uri="{BB962C8B-B14F-4D97-AF65-F5344CB8AC3E}">
        <p14:creationId xmlns:p14="http://schemas.microsoft.com/office/powerpoint/2010/main" val="8892974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3AB372-15AB-59B7-0EDF-51B7CFEDB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PCB</a:t>
            </a:r>
            <a:r>
              <a:rPr kumimoji="1" lang="zh-CN" altLang="en-US" dirty="0"/>
              <a:t>的解耦设计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A31876-A96B-1CF5-1D2C-BF022BA8D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内核态：</a:t>
            </a:r>
            <a:r>
              <a:rPr kumimoji="1" lang="en-US" altLang="zh-CN" dirty="0" err="1"/>
              <a:t>cap_group</a:t>
            </a:r>
            <a:r>
              <a:rPr kumimoji="1" lang="en-US" altLang="zh-CN" dirty="0"/>
              <a:t> (</a:t>
            </a:r>
            <a:r>
              <a:rPr kumimoji="1" lang="zh-CN" altLang="en-US" dirty="0"/>
              <a:t>能力组</a:t>
            </a:r>
            <a:r>
              <a:rPr kumimoji="1" lang="en-US" altLang="zh-CN" dirty="0"/>
              <a:t>)</a:t>
            </a:r>
          </a:p>
          <a:p>
            <a:r>
              <a:rPr kumimoji="1" lang="zh-CN" altLang="en-US" dirty="0"/>
              <a:t>用户态：</a:t>
            </a:r>
            <a:r>
              <a:rPr kumimoji="1" lang="en-US" altLang="zh-CN" dirty="0"/>
              <a:t>proc</a:t>
            </a:r>
          </a:p>
          <a:p>
            <a:pPr lvl="1"/>
            <a:r>
              <a:rPr kumimoji="1" lang="zh-CN" altLang="en-US" sz="2000" dirty="0"/>
              <a:t>父子进程关系、退出状态等均移到用户态管理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EF147D-D6C4-6CB9-0556-7C9517730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58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8FBCAE5-A23A-304B-B3FF-6C8C1DA59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836" y="2945424"/>
            <a:ext cx="5038328" cy="276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42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Schedule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47713" y="1576388"/>
            <a:ext cx="7648575" cy="25622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93934" y="4061936"/>
            <a:ext cx="7319963" cy="5476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Schedule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graphicFrame>
        <p:nvGraphicFramePr>
          <p:cNvPr id="25" name="表格 24"/>
          <p:cNvGraphicFramePr/>
          <p:nvPr>
            <p:custDataLst>
              <p:tags r:id="rId1"/>
            </p:custDataLst>
          </p:nvPr>
        </p:nvGraphicFramePr>
        <p:xfrm>
          <a:off x="-1905" y="2230279"/>
          <a:ext cx="8896829" cy="1125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4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54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54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54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54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54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548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3548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3548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3548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3548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3548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4805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Time(ms)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11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12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2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HIGH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2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LOW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26" name="直接箭头连接符 25"/>
          <p:cNvCxnSpPr/>
          <p:nvPr>
            <p:custDataLst>
              <p:tags r:id="rId2"/>
            </p:custDataLst>
          </p:nvPr>
        </p:nvCxnSpPr>
        <p:spPr>
          <a:xfrm flipH="1" flipV="1">
            <a:off x="1051560" y="3534728"/>
            <a:ext cx="24765" cy="4362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>
            <p:custDataLst>
              <p:tags r:id="rId3"/>
            </p:custDataLst>
          </p:nvPr>
        </p:nvSpPr>
        <p:spPr>
          <a:xfrm>
            <a:off x="859155" y="4093845"/>
            <a:ext cx="4095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/>
              <a:t>A</a:t>
            </a:r>
          </a:p>
        </p:txBody>
      </p:sp>
      <p:sp>
        <p:nvSpPr>
          <p:cNvPr id="28" name="文本框 27"/>
          <p:cNvSpPr txBox="1"/>
          <p:nvPr>
            <p:custDataLst>
              <p:tags r:id="rId4"/>
            </p:custDataLst>
          </p:nvPr>
        </p:nvSpPr>
        <p:spPr>
          <a:xfrm>
            <a:off x="2186464" y="4093845"/>
            <a:ext cx="4095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/>
              <a:t>B</a:t>
            </a:r>
          </a:p>
        </p:txBody>
      </p:sp>
      <p:cxnSp>
        <p:nvCxnSpPr>
          <p:cNvPr id="29" name="直接箭头连接符 28"/>
          <p:cNvCxnSpPr/>
          <p:nvPr>
            <p:custDataLst>
              <p:tags r:id="rId5"/>
            </p:custDataLst>
          </p:nvPr>
        </p:nvCxnSpPr>
        <p:spPr>
          <a:xfrm flipH="1" flipV="1">
            <a:off x="2304574" y="3534728"/>
            <a:ext cx="24765" cy="4362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>
            <p:custDataLst>
              <p:tags r:id="rId6"/>
            </p:custDataLst>
          </p:nvPr>
        </p:nvSpPr>
        <p:spPr>
          <a:xfrm>
            <a:off x="3973354" y="3936682"/>
            <a:ext cx="4095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/>
              <a:t>C</a:t>
            </a:r>
          </a:p>
        </p:txBody>
      </p:sp>
      <p:cxnSp>
        <p:nvCxnSpPr>
          <p:cNvPr id="31" name="直接箭头连接符 30"/>
          <p:cNvCxnSpPr/>
          <p:nvPr>
            <p:custDataLst>
              <p:tags r:id="rId7"/>
            </p:custDataLst>
          </p:nvPr>
        </p:nvCxnSpPr>
        <p:spPr>
          <a:xfrm flipH="1" flipV="1">
            <a:off x="4165759" y="3460433"/>
            <a:ext cx="24765" cy="4362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>
            <p:custDataLst>
              <p:tags r:id="rId8"/>
            </p:custDataLst>
          </p:nvPr>
        </p:nvSpPr>
        <p:spPr>
          <a:xfrm>
            <a:off x="6555105" y="4062889"/>
            <a:ext cx="4095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/>
              <a:t>D</a:t>
            </a:r>
          </a:p>
        </p:txBody>
      </p:sp>
      <p:cxnSp>
        <p:nvCxnSpPr>
          <p:cNvPr id="33" name="直接箭头连接符 32"/>
          <p:cNvCxnSpPr/>
          <p:nvPr>
            <p:custDataLst>
              <p:tags r:id="rId9"/>
            </p:custDataLst>
          </p:nvPr>
        </p:nvCxnSpPr>
        <p:spPr>
          <a:xfrm flipH="1" flipV="1">
            <a:off x="6714649" y="3500438"/>
            <a:ext cx="24765" cy="4362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>
            <p:custDataLst>
              <p:tags r:id="rId10"/>
            </p:custDataLst>
          </p:nvPr>
        </p:nvCxnSpPr>
        <p:spPr>
          <a:xfrm flipH="1">
            <a:off x="2303145" y="1665446"/>
            <a:ext cx="423863" cy="4152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>
            <p:custDataLst>
              <p:tags r:id="rId11"/>
            </p:custDataLst>
          </p:nvPr>
        </p:nvSpPr>
        <p:spPr>
          <a:xfrm>
            <a:off x="2787492" y="1243489"/>
            <a:ext cx="2958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>
                <a:sym typeface="+mn-ea"/>
              </a:rPr>
              <a:t>preemptive</a:t>
            </a:r>
            <a:endParaRPr lang="en-US" altLang="zh-CN" sz="2100"/>
          </a:p>
        </p:txBody>
      </p:sp>
      <p:cxnSp>
        <p:nvCxnSpPr>
          <p:cNvPr id="9" name="直接箭头连接符 8"/>
          <p:cNvCxnSpPr/>
          <p:nvPr>
            <p:custDataLst>
              <p:tags r:id="rId12"/>
            </p:custDataLst>
          </p:nvPr>
        </p:nvCxnSpPr>
        <p:spPr>
          <a:xfrm flipH="1" flipV="1">
            <a:off x="2947987" y="3429953"/>
            <a:ext cx="119063" cy="4014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>
            <p:custDataLst>
              <p:tags r:id="rId13"/>
            </p:custDataLst>
          </p:nvPr>
        </p:nvSpPr>
        <p:spPr>
          <a:xfrm>
            <a:off x="2596039" y="3936682"/>
            <a:ext cx="13220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>
                <a:sym typeface="+mn-ea"/>
              </a:rPr>
              <a:t>continue</a:t>
            </a:r>
            <a:endParaRPr lang="en-US" altLang="zh-CN" sz="2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Schedule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graphicFrame>
        <p:nvGraphicFramePr>
          <p:cNvPr id="25" name="表格 24"/>
          <p:cNvGraphicFramePr/>
          <p:nvPr>
            <p:custDataLst>
              <p:tags r:id="rId1"/>
            </p:custDataLst>
          </p:nvPr>
        </p:nvGraphicFramePr>
        <p:xfrm>
          <a:off x="-1905" y="2230279"/>
          <a:ext cx="8896829" cy="1125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4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54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54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54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54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54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548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3548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3548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3548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3548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3548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4805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Time(ms)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11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12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2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HIGH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2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LOW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/>
                        <a:t>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26" name="直接箭头连接符 25"/>
          <p:cNvCxnSpPr/>
          <p:nvPr>
            <p:custDataLst>
              <p:tags r:id="rId2"/>
            </p:custDataLst>
          </p:nvPr>
        </p:nvCxnSpPr>
        <p:spPr>
          <a:xfrm flipH="1" flipV="1">
            <a:off x="1051560" y="3534728"/>
            <a:ext cx="24765" cy="4362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>
            <p:custDataLst>
              <p:tags r:id="rId3"/>
            </p:custDataLst>
          </p:nvPr>
        </p:nvSpPr>
        <p:spPr>
          <a:xfrm>
            <a:off x="859155" y="4093845"/>
            <a:ext cx="4095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/>
              <a:t>A</a:t>
            </a:r>
          </a:p>
        </p:txBody>
      </p:sp>
      <p:sp>
        <p:nvSpPr>
          <p:cNvPr id="28" name="文本框 27"/>
          <p:cNvSpPr txBox="1"/>
          <p:nvPr>
            <p:custDataLst>
              <p:tags r:id="rId4"/>
            </p:custDataLst>
          </p:nvPr>
        </p:nvSpPr>
        <p:spPr>
          <a:xfrm>
            <a:off x="2186464" y="4093845"/>
            <a:ext cx="4095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/>
              <a:t>B</a:t>
            </a:r>
          </a:p>
        </p:txBody>
      </p:sp>
      <p:cxnSp>
        <p:nvCxnSpPr>
          <p:cNvPr id="29" name="直接箭头连接符 28"/>
          <p:cNvCxnSpPr/>
          <p:nvPr>
            <p:custDataLst>
              <p:tags r:id="rId5"/>
            </p:custDataLst>
          </p:nvPr>
        </p:nvCxnSpPr>
        <p:spPr>
          <a:xfrm flipH="1" flipV="1">
            <a:off x="2304574" y="3534728"/>
            <a:ext cx="24765" cy="4362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>
            <p:custDataLst>
              <p:tags r:id="rId6"/>
            </p:custDataLst>
          </p:nvPr>
        </p:nvSpPr>
        <p:spPr>
          <a:xfrm>
            <a:off x="3973354" y="3936682"/>
            <a:ext cx="4095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/>
              <a:t>C</a:t>
            </a:r>
          </a:p>
        </p:txBody>
      </p:sp>
      <p:cxnSp>
        <p:nvCxnSpPr>
          <p:cNvPr id="31" name="直接箭头连接符 30"/>
          <p:cNvCxnSpPr/>
          <p:nvPr>
            <p:custDataLst>
              <p:tags r:id="rId7"/>
            </p:custDataLst>
          </p:nvPr>
        </p:nvCxnSpPr>
        <p:spPr>
          <a:xfrm flipH="1" flipV="1">
            <a:off x="4165759" y="3460433"/>
            <a:ext cx="24765" cy="4362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>
            <p:custDataLst>
              <p:tags r:id="rId8"/>
            </p:custDataLst>
          </p:nvPr>
        </p:nvSpPr>
        <p:spPr>
          <a:xfrm>
            <a:off x="6555105" y="4062889"/>
            <a:ext cx="4095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/>
              <a:t>D</a:t>
            </a:r>
          </a:p>
        </p:txBody>
      </p:sp>
      <p:cxnSp>
        <p:nvCxnSpPr>
          <p:cNvPr id="33" name="直接箭头连接符 32"/>
          <p:cNvCxnSpPr/>
          <p:nvPr>
            <p:custDataLst>
              <p:tags r:id="rId9"/>
            </p:custDataLst>
          </p:nvPr>
        </p:nvCxnSpPr>
        <p:spPr>
          <a:xfrm flipH="1" flipV="1">
            <a:off x="6714649" y="3500438"/>
            <a:ext cx="24765" cy="4362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>
            <p:custDataLst>
              <p:tags r:id="rId10"/>
            </p:custDataLst>
          </p:nvPr>
        </p:nvCxnSpPr>
        <p:spPr>
          <a:xfrm flipH="1">
            <a:off x="2303145" y="1665446"/>
            <a:ext cx="423863" cy="4152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>
            <p:custDataLst>
              <p:tags r:id="rId11"/>
            </p:custDataLst>
          </p:nvPr>
        </p:nvSpPr>
        <p:spPr>
          <a:xfrm>
            <a:off x="2787492" y="1243489"/>
            <a:ext cx="2958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>
                <a:sym typeface="+mn-ea"/>
              </a:rPr>
              <a:t>preemptive</a:t>
            </a:r>
            <a:endParaRPr lang="en-US" altLang="zh-CN" sz="2100"/>
          </a:p>
        </p:txBody>
      </p:sp>
      <p:cxnSp>
        <p:nvCxnSpPr>
          <p:cNvPr id="9" name="直接箭头连接符 8"/>
          <p:cNvCxnSpPr/>
          <p:nvPr>
            <p:custDataLst>
              <p:tags r:id="rId12"/>
            </p:custDataLst>
          </p:nvPr>
        </p:nvCxnSpPr>
        <p:spPr>
          <a:xfrm flipH="1" flipV="1">
            <a:off x="2947987" y="3429953"/>
            <a:ext cx="119063" cy="4014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>
            <p:custDataLst>
              <p:tags r:id="rId13"/>
            </p:custDataLst>
          </p:nvPr>
        </p:nvSpPr>
        <p:spPr>
          <a:xfrm>
            <a:off x="2596039" y="3936682"/>
            <a:ext cx="13220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>
                <a:sym typeface="+mn-ea"/>
              </a:rPr>
              <a:t>continue</a:t>
            </a:r>
            <a:endParaRPr lang="en-US" altLang="zh-CN" sz="2100"/>
          </a:p>
        </p:txBody>
      </p:sp>
      <p:sp>
        <p:nvSpPr>
          <p:cNvPr id="12" name="文本框 11"/>
          <p:cNvSpPr txBox="1"/>
          <p:nvPr>
            <p:custDataLst>
              <p:tags r:id="rId14"/>
            </p:custDataLst>
          </p:nvPr>
        </p:nvSpPr>
        <p:spPr>
          <a:xfrm>
            <a:off x="1012032" y="4556284"/>
            <a:ext cx="53239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/>
              <a:t>Turnaround Time = ((7-0)+(5-2)+(9-5)+(13-9)) / 4 = 4.5ms </a:t>
            </a:r>
            <a:endParaRPr lang="en-US" altLang="zh-CN" sz="1350" baseline="-25000"/>
          </a:p>
        </p:txBody>
      </p:sp>
      <p:sp>
        <p:nvSpPr>
          <p:cNvPr id="13" name="文本框 12"/>
          <p:cNvSpPr txBox="1"/>
          <p:nvPr>
            <p:custDataLst>
              <p:tags r:id="rId15"/>
            </p:custDataLst>
          </p:nvPr>
        </p:nvSpPr>
        <p:spPr>
          <a:xfrm>
            <a:off x="1012032" y="4832509"/>
            <a:ext cx="53239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/>
              <a:t>Response Time = ((0-0)+(2-2)+(5-5)+(9-9)) / 4 = 0ms </a:t>
            </a:r>
            <a:endParaRPr lang="en-US" altLang="zh-CN" sz="1350" baseline="-25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B6CD8E-E1BB-0446-BC0D-4ECD1AD74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回顾</a:t>
            </a:r>
            <a:r>
              <a:rPr kumimoji="1" lang="en-US" altLang="zh-CN" dirty="0"/>
              <a:t>:</a:t>
            </a:r>
            <a:r>
              <a:rPr kumimoji="1" lang="zh-CN" altLang="en-US" dirty="0"/>
              <a:t> 进程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E4A4E6-C5B5-BD46-A3C0-E6C277BCC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/>
              <a:t>进程是计算机程序运行时的抽象</a:t>
            </a:r>
            <a:endParaRPr kumimoji="1" lang="en-US" altLang="zh-CN" sz="2400" dirty="0"/>
          </a:p>
          <a:p>
            <a:pPr lvl="1"/>
            <a:r>
              <a:rPr kumimoji="1" lang="zh-CN" altLang="en-US" sz="1800" dirty="0"/>
              <a:t>静态部分</a:t>
            </a:r>
            <a:r>
              <a:rPr kumimoji="1" lang="en-US" altLang="zh-CN" sz="1800" dirty="0"/>
              <a:t>:</a:t>
            </a:r>
            <a:r>
              <a:rPr kumimoji="1" lang="zh-CN" altLang="en-US" sz="1800" dirty="0"/>
              <a:t> 程序运行需要的代码和数据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动态部分</a:t>
            </a:r>
            <a:r>
              <a:rPr kumimoji="1" lang="en-US" altLang="zh-CN" sz="1800" dirty="0"/>
              <a:t>:</a:t>
            </a:r>
            <a:r>
              <a:rPr kumimoji="1" lang="zh-CN" altLang="en-US" sz="1800" dirty="0"/>
              <a:t> 程序运行期间的状态</a:t>
            </a:r>
            <a:br>
              <a:rPr kumimoji="1" lang="en-US" altLang="zh-CN" sz="1800" dirty="0"/>
            </a:br>
            <a:r>
              <a:rPr kumimoji="1" lang="en-US" altLang="zh-CN" sz="1800" dirty="0"/>
              <a:t>(</a:t>
            </a:r>
            <a:r>
              <a:rPr kumimoji="1" lang="zh-CN" altLang="en-US" sz="1800" dirty="0"/>
              <a:t>程序计数器、堆、栈</a:t>
            </a:r>
            <a:r>
              <a:rPr kumimoji="1" lang="en-US" altLang="zh-CN" sz="1800" dirty="0"/>
              <a:t>……)</a:t>
            </a:r>
          </a:p>
          <a:p>
            <a:pPr lvl="1"/>
            <a:endParaRPr kumimoji="1" lang="en-US" altLang="zh-CN" sz="2000" dirty="0"/>
          </a:p>
          <a:p>
            <a:r>
              <a:rPr kumimoji="1" lang="zh-CN" altLang="en-US" sz="2400" dirty="0"/>
              <a:t>进程具有独立的虚拟地址空间</a:t>
            </a:r>
            <a:endParaRPr kumimoji="1" lang="en-US" altLang="zh-CN" sz="2400" dirty="0"/>
          </a:p>
          <a:p>
            <a:pPr lvl="1"/>
            <a:r>
              <a:rPr kumimoji="1" lang="zh-CN" altLang="en-US" sz="1800" dirty="0"/>
              <a:t>每个进程都具有</a:t>
            </a:r>
            <a:r>
              <a:rPr kumimoji="1" lang="en-US" altLang="zh-CN" sz="1800" dirty="0"/>
              <a:t>"</a:t>
            </a:r>
            <a:r>
              <a:rPr kumimoji="1" lang="zh-CN" altLang="en-US" sz="1800" dirty="0"/>
              <a:t>独占全部内存</a:t>
            </a:r>
            <a:r>
              <a:rPr kumimoji="1" lang="en-US" altLang="zh-CN" sz="1800" dirty="0"/>
              <a:t>"</a:t>
            </a:r>
            <a:r>
              <a:rPr kumimoji="1" lang="zh-CN" altLang="en-US" sz="1800" dirty="0"/>
              <a:t>的假象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内核中同样包含内核栈和内核代码、数据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5A2A54-5333-9146-981D-09D47C9A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0C4DC9-CCF6-3146-9AFC-DC4027131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346339"/>
            <a:ext cx="2018144" cy="3537757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DA219C-341D-D64A-9C8B-9B91ED835F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71592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5c882e7-cabc-428a-bda5-727740f15279}"/>
  <p:tag name="TABLE_ENDDRAG_ORIGIN_RECT" val="933*77"/>
  <p:tag name="TABLE_ENDDRAG_RECT" val="0*204*933*77"/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5c882e7-cabc-428a-bda5-727740f15279}"/>
  <p:tag name="TABLE_ENDDRAG_ORIGIN_RECT" val="933*77"/>
  <p:tag name="TABLE_ENDDRAG_RECT" val="0*204*933*77"/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E384B"/>
      </a:accent1>
      <a:accent2>
        <a:srgbClr val="6A868F"/>
      </a:accent2>
      <a:accent3>
        <a:srgbClr val="32788E"/>
      </a:accent3>
      <a:accent4>
        <a:srgbClr val="D6C88B"/>
      </a:accent4>
      <a:accent5>
        <a:srgbClr val="D66E49"/>
      </a:accent5>
      <a:accent6>
        <a:srgbClr val="BFBFBF"/>
      </a:accent6>
      <a:hlink>
        <a:srgbClr val="BE384B"/>
      </a:hlink>
      <a:folHlink>
        <a:srgbClr val="BFBFBF"/>
      </a:folHlink>
    </a:clrScheme>
    <a:fontScheme name="2obzv3wc">
      <a:majorFont>
        <a:latin typeface="Arial" panose="020B0A04020102020204"/>
        <a:ea typeface="微软雅黑"/>
        <a:cs typeface=""/>
      </a:majorFont>
      <a:minorFont>
        <a:latin typeface="Arial" panose="020B060402020202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JTU-Red" id="{D8CCD1CF-4E9C-2949-907F-EF4853CAD992}" vid="{47F94616-763E-7D43-9BB0-722503DC19A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SJTU-Red</Template>
  <TotalTime>51031</TotalTime>
  <Words>3329</Words>
  <Application>Microsoft Macintosh PowerPoint</Application>
  <PresentationFormat>全屏显示(16:10)</PresentationFormat>
  <Paragraphs>532</Paragraphs>
  <Slides>58</Slides>
  <Notes>20</Notes>
  <HiddenSlides>19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64" baseType="lpstr">
      <vt:lpstr>DengXian</vt:lpstr>
      <vt:lpstr>微软雅黑</vt:lpstr>
      <vt:lpstr>Noto Sans SC</vt:lpstr>
      <vt:lpstr>Arial</vt:lpstr>
      <vt:lpstr>Calibri</vt:lpstr>
      <vt:lpstr>Office 主题​​</vt:lpstr>
      <vt:lpstr>进程间通信</vt:lpstr>
      <vt:lpstr>版权声明</vt:lpstr>
      <vt:lpstr>回顾：调度</vt:lpstr>
      <vt:lpstr>调度小结</vt:lpstr>
      <vt:lpstr>Schedule</vt:lpstr>
      <vt:lpstr>Schedule</vt:lpstr>
      <vt:lpstr>Schedule</vt:lpstr>
      <vt:lpstr>Schedule</vt:lpstr>
      <vt:lpstr>回顾: 进程</vt:lpstr>
      <vt:lpstr>使用多个进程的应用程序/系统</vt:lpstr>
      <vt:lpstr>示例：基于管道的进程间通信</vt:lpstr>
      <vt:lpstr>管道pipe</vt:lpstr>
      <vt:lpstr>示例：基于消息队列的进程间通信</vt:lpstr>
      <vt:lpstr>消息队列: 带类型的消息传递</vt:lpstr>
      <vt:lpstr>消息队列：带类型的消息传递</vt:lpstr>
      <vt:lpstr>消息队列 VS. 管道</vt:lpstr>
      <vt:lpstr>示例：基于信号Signal的通信</vt:lpstr>
      <vt:lpstr>示例：共享内存通信</vt:lpstr>
      <vt:lpstr>基于共享内存的生产者消费者问题实现</vt:lpstr>
      <vt:lpstr>基于共享内存的生产者消费者问题实现</vt:lpstr>
      <vt:lpstr>共享内存通信方式的不足</vt:lpstr>
      <vt:lpstr>常见IPC的类型</vt:lpstr>
      <vt:lpstr>IPC基本设计与实现</vt:lpstr>
      <vt:lpstr>IPC的基本功能目标</vt:lpstr>
      <vt:lpstr>简单IPC：消息的发送</vt:lpstr>
      <vt:lpstr>简单IPC：消息的接收</vt:lpstr>
      <vt:lpstr>简单IPC：消息的远程方法调用（发送者）</vt:lpstr>
      <vt:lpstr>简单IPC：消息的远程方法调用（接收者）</vt:lpstr>
      <vt:lpstr>简单IPC的两个阶段</vt:lpstr>
      <vt:lpstr>简单IPC数据传递的两种方法</vt:lpstr>
      <vt:lpstr>两种数据传递方法的对比</vt:lpstr>
      <vt:lpstr>简单IPC的通知机制</vt:lpstr>
      <vt:lpstr>IPC的方向：单向和双向</vt:lpstr>
      <vt:lpstr>IPC控制流：同步和异步</vt:lpstr>
      <vt:lpstr>IPC的超时机制</vt:lpstr>
      <vt:lpstr>IPC的两种通信连接</vt:lpstr>
      <vt:lpstr>小知识：IPC的命名服务</vt:lpstr>
      <vt:lpstr>IPC的小结</vt:lpstr>
      <vt:lpstr>微内核进程间通信代码讲解</vt:lpstr>
      <vt:lpstr>ChCore进程间通信</vt:lpstr>
      <vt:lpstr>建立通信连接</vt:lpstr>
      <vt:lpstr>通信过程</vt:lpstr>
      <vt:lpstr>IPC接口</vt:lpstr>
      <vt:lpstr>Demo：IPC接口使用（客户端）</vt:lpstr>
      <vt:lpstr>Demo：IPC接口使用（服务端）</vt:lpstr>
      <vt:lpstr>Demo：IPC接口使用（服务端）</vt:lpstr>
      <vt:lpstr>Demo：IPC接口使用（客户端传输数据）</vt:lpstr>
      <vt:lpstr>Demo：IPC接口使用（服务端接收数据）</vt:lpstr>
      <vt:lpstr>IPC接口的实现（用户态库接口1）</vt:lpstr>
      <vt:lpstr>IPC接口的实现（系统调用接口1）</vt:lpstr>
      <vt:lpstr>IPC接口的实现（用户态库接口2）</vt:lpstr>
      <vt:lpstr>IPC接口的实现（用户态库接口2）</vt:lpstr>
      <vt:lpstr>IPC接口的实现（系统调用接口2）</vt:lpstr>
      <vt:lpstr>IPC消息格式</vt:lpstr>
      <vt:lpstr>IPC调用</vt:lpstr>
      <vt:lpstr>回顾：微内核的解耦设计</vt:lpstr>
      <vt:lpstr>PCB的解耦设计</vt:lpstr>
      <vt:lpstr>PCB的解耦设计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虚拟机隔离与安全</dc:title>
  <dc:creator>Xia Yubin</dc:creator>
  <cp:lastModifiedBy>上海交大-古金宇</cp:lastModifiedBy>
  <cp:revision>3035</cp:revision>
  <cp:lastPrinted>2020-04-06T15:15:51Z</cp:lastPrinted>
  <dcterms:created xsi:type="dcterms:W3CDTF">2017-11-24T09:35:45Z</dcterms:created>
  <dcterms:modified xsi:type="dcterms:W3CDTF">2023-11-13T16:37:20Z</dcterms:modified>
</cp:coreProperties>
</file>